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7" r:id="rId5"/>
    <p:sldId id="258" r:id="rId6"/>
    <p:sldId id="259" r:id="rId7"/>
    <p:sldId id="260" r:id="rId8"/>
    <p:sldId id="264" r:id="rId9"/>
    <p:sldId id="278" r:id="rId10"/>
    <p:sldId id="262" r:id="rId11"/>
    <p:sldId id="265" r:id="rId12"/>
    <p:sldId id="266" r:id="rId13"/>
    <p:sldId id="267" r:id="rId14"/>
    <p:sldId id="268" r:id="rId15"/>
    <p:sldId id="269" r:id="rId16"/>
    <p:sldId id="271" r:id="rId17"/>
    <p:sldId id="279" r:id="rId18"/>
    <p:sldId id="274"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D84F1E-9F36-6416-02B1-6DB49C377150}" name="Florio, Antonia - MRP-APHIS" initials="FM" userId="S::antonia.florio@usda.gov::6599598f-a803-4b99-950f-f910e6195c00" providerId="AD"/>
  <p188:author id="{A8E92421-4B40-A9AC-D8C7-8B31F2E99C37}" name="Nichola Jeffrey" initials="NJ" userId="S::nichola.jeffrey@usda.gov::e426f556-bade-4a2c-9ea6-218c82b4e4ad" providerId="AD"/>
  <p188:author id="{F894EA3E-6196-D201-2ABB-87DBEE1B4853}" name="Custer, Koren - MRP-APHIS" initials="CM" userId="S::koren.m.custer@usda.gov::70a9460e-d542-49bf-8899-cab67c115480" providerId="AD"/>
  <p188:author id="{87CA0A5E-7FAA-6DEF-3262-9E43776594B7}" name="Detwiler, Linda - MRP-APHIS" initials="LD" userId="S::linda.detwiler@usda.gov::f098f753-555f-48e7-a54d-37d4b163d0e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9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6449" autoAdjust="0"/>
  </p:normalViewPr>
  <p:slideViewPr>
    <p:cSldViewPr snapToGrid="0">
      <p:cViewPr varScale="1">
        <p:scale>
          <a:sx n="111" d="100"/>
          <a:sy n="111" d="100"/>
        </p:scale>
        <p:origin x="92"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tenberg, Jay - MRP-APHIS" userId="5b4d343e-88cc-4a1e-bbdb-2400127cc864" providerId="ADAL" clId="{B495A5E2-DB1B-4374-BA61-853D275D4B95}"/>
    <pc:docChg chg="modSld">
      <pc:chgData name="Wattenberg, Jay - MRP-APHIS" userId="5b4d343e-88cc-4a1e-bbdb-2400127cc864" providerId="ADAL" clId="{B495A5E2-DB1B-4374-BA61-853D275D4B95}" dt="2024-09-04T18:52:53.635" v="0" actId="962"/>
      <pc:docMkLst>
        <pc:docMk/>
      </pc:docMkLst>
      <pc:sldChg chg="modSp mod">
        <pc:chgData name="Wattenberg, Jay - MRP-APHIS" userId="5b4d343e-88cc-4a1e-bbdb-2400127cc864" providerId="ADAL" clId="{B495A5E2-DB1B-4374-BA61-853D275D4B95}" dt="2024-09-04T18:52:53.635" v="0" actId="962"/>
        <pc:sldMkLst>
          <pc:docMk/>
          <pc:sldMk cId="3717877431" sldId="257"/>
        </pc:sldMkLst>
        <pc:spChg chg="mod">
          <ac:chgData name="Wattenberg, Jay - MRP-APHIS" userId="5b4d343e-88cc-4a1e-bbdb-2400127cc864" providerId="ADAL" clId="{B495A5E2-DB1B-4374-BA61-853D275D4B95}" dt="2024-09-04T18:52:53.635" v="0" actId="962"/>
          <ac:spMkLst>
            <pc:docMk/>
            <pc:sldMk cId="3717877431" sldId="257"/>
            <ac:spMk id="4" creationId="{38578DD5-9FA2-3166-AD59-6A089A8EE6F2}"/>
          </ac:spMkLst>
        </pc:spChg>
      </pc:sldChg>
    </pc:docChg>
  </pc:docChgLst>
  <pc:docChgLst>
    <pc:chgData name="Detwiler, Linda - MRP-APHIS" userId="f098f753-555f-48e7-a54d-37d4b163d0e6" providerId="ADAL" clId="{5BA6611D-FCDD-4BAE-9BF9-AF0B113570F4}"/>
    <pc:docChg chg="modSld">
      <pc:chgData name="Detwiler, Linda - MRP-APHIS" userId="f098f753-555f-48e7-a54d-37d4b163d0e6" providerId="ADAL" clId="{5BA6611D-FCDD-4BAE-9BF9-AF0B113570F4}" dt="2024-08-29T20:28:58.886" v="38" actId="255"/>
      <pc:docMkLst>
        <pc:docMk/>
      </pc:docMkLst>
      <pc:sldChg chg="delCm">
        <pc:chgData name="Detwiler, Linda - MRP-APHIS" userId="f098f753-555f-48e7-a54d-37d4b163d0e6" providerId="ADAL" clId="{5BA6611D-FCDD-4BAE-9BF9-AF0B113570F4}" dt="2024-08-29T20:01:19.494" v="0"/>
        <pc:sldMkLst>
          <pc:docMk/>
          <pc:sldMk cId="180112085" sldId="258"/>
        </pc:sldMkLst>
        <pc:extLst>
          <p:ext xmlns:p="http://schemas.openxmlformats.org/presentationml/2006/main" uri="{D6D511B9-2390-475A-947B-AFAB55BFBCF1}">
            <pc226:cmChg xmlns:pc226="http://schemas.microsoft.com/office/powerpoint/2022/06/main/command" chg="del">
              <pc226:chgData name="Detwiler, Linda - MRP-APHIS" userId="f098f753-555f-48e7-a54d-37d4b163d0e6" providerId="ADAL" clId="{5BA6611D-FCDD-4BAE-9BF9-AF0B113570F4}" dt="2024-08-29T20:01:19.494" v="0"/>
              <pc2:cmMkLst xmlns:pc2="http://schemas.microsoft.com/office/powerpoint/2019/9/main/command">
                <pc:docMk/>
                <pc:sldMk cId="180112085" sldId="258"/>
                <pc2:cmMk id="{4E4204A3-B7D7-470D-A059-BF9942B70F75}"/>
              </pc2:cmMkLst>
            </pc226:cmChg>
          </p:ext>
        </pc:extLst>
      </pc:sldChg>
      <pc:sldChg chg="modSp mod delCm">
        <pc:chgData name="Detwiler, Linda - MRP-APHIS" userId="f098f753-555f-48e7-a54d-37d4b163d0e6" providerId="ADAL" clId="{5BA6611D-FCDD-4BAE-9BF9-AF0B113570F4}" dt="2024-08-29T20:26:19.207" v="27" actId="20577"/>
        <pc:sldMkLst>
          <pc:docMk/>
          <pc:sldMk cId="1196501536" sldId="266"/>
        </pc:sldMkLst>
        <pc:spChg chg="mod">
          <ac:chgData name="Detwiler, Linda - MRP-APHIS" userId="f098f753-555f-48e7-a54d-37d4b163d0e6" providerId="ADAL" clId="{5BA6611D-FCDD-4BAE-9BF9-AF0B113570F4}" dt="2024-08-29T20:26:19.207" v="27" actId="20577"/>
          <ac:spMkLst>
            <pc:docMk/>
            <pc:sldMk cId="1196501536" sldId="266"/>
            <ac:spMk id="3" creationId="{40DF2D40-4AC0-06A0-427E-7D4A0A5CE0F0}"/>
          </ac:spMkLst>
        </pc:spChg>
        <pc:extLst>
          <p:ext xmlns:p="http://schemas.openxmlformats.org/presentationml/2006/main" uri="{D6D511B9-2390-475A-947B-AFAB55BFBCF1}">
            <pc226:cmChg xmlns:pc226="http://schemas.microsoft.com/office/powerpoint/2022/06/main/command" chg="del">
              <pc226:chgData name="Detwiler, Linda - MRP-APHIS" userId="f098f753-555f-48e7-a54d-37d4b163d0e6" providerId="ADAL" clId="{5BA6611D-FCDD-4BAE-9BF9-AF0B113570F4}" dt="2024-08-29T20:01:26.751" v="1"/>
              <pc2:cmMkLst xmlns:pc2="http://schemas.microsoft.com/office/powerpoint/2019/9/main/command">
                <pc:docMk/>
                <pc:sldMk cId="1196501536" sldId="266"/>
                <pc2:cmMk id="{FD468FA7-9FE1-4D35-BDF2-E1AF479EAF27}"/>
              </pc2:cmMkLst>
            </pc226:cmChg>
          </p:ext>
        </pc:extLst>
      </pc:sldChg>
      <pc:sldChg chg="modSp mod">
        <pc:chgData name="Detwiler, Linda - MRP-APHIS" userId="f098f753-555f-48e7-a54d-37d4b163d0e6" providerId="ADAL" clId="{5BA6611D-FCDD-4BAE-9BF9-AF0B113570F4}" dt="2024-08-29T20:28:27.566" v="35" actId="1076"/>
        <pc:sldMkLst>
          <pc:docMk/>
          <pc:sldMk cId="442484675" sldId="271"/>
        </pc:sldMkLst>
        <pc:spChg chg="mod">
          <ac:chgData name="Detwiler, Linda - MRP-APHIS" userId="f098f753-555f-48e7-a54d-37d4b163d0e6" providerId="ADAL" clId="{5BA6611D-FCDD-4BAE-9BF9-AF0B113570F4}" dt="2024-08-29T20:28:27.566" v="35" actId="1076"/>
          <ac:spMkLst>
            <pc:docMk/>
            <pc:sldMk cId="442484675" sldId="271"/>
            <ac:spMk id="2" creationId="{ABF752C7-3DAC-AFE9-DB80-CB1B7545C713}"/>
          </ac:spMkLst>
        </pc:spChg>
        <pc:spChg chg="mod">
          <ac:chgData name="Detwiler, Linda - MRP-APHIS" userId="f098f753-555f-48e7-a54d-37d4b163d0e6" providerId="ADAL" clId="{5BA6611D-FCDD-4BAE-9BF9-AF0B113570F4}" dt="2024-08-29T20:27:58.586" v="33" actId="1076"/>
          <ac:spMkLst>
            <pc:docMk/>
            <pc:sldMk cId="442484675" sldId="271"/>
            <ac:spMk id="3" creationId="{29DEEC6F-6716-F5E0-F836-504B2FF4AA86}"/>
          </ac:spMkLst>
        </pc:spChg>
      </pc:sldChg>
      <pc:sldChg chg="delCm">
        <pc:chgData name="Detwiler, Linda - MRP-APHIS" userId="f098f753-555f-48e7-a54d-37d4b163d0e6" providerId="ADAL" clId="{5BA6611D-FCDD-4BAE-9BF9-AF0B113570F4}" dt="2024-08-29T20:01:38.778" v="4"/>
        <pc:sldMkLst>
          <pc:docMk/>
          <pc:sldMk cId="1487792456" sldId="274"/>
        </pc:sldMkLst>
        <pc:extLst>
          <p:ext xmlns:p="http://schemas.openxmlformats.org/presentationml/2006/main" uri="{D6D511B9-2390-475A-947B-AFAB55BFBCF1}">
            <pc226:cmChg xmlns:pc226="http://schemas.microsoft.com/office/powerpoint/2022/06/main/command" chg="del">
              <pc226:chgData name="Detwiler, Linda - MRP-APHIS" userId="f098f753-555f-48e7-a54d-37d4b163d0e6" providerId="ADAL" clId="{5BA6611D-FCDD-4BAE-9BF9-AF0B113570F4}" dt="2024-08-29T20:01:36.162" v="3"/>
              <pc2:cmMkLst xmlns:pc2="http://schemas.microsoft.com/office/powerpoint/2019/9/main/command">
                <pc:docMk/>
                <pc:sldMk cId="1487792456" sldId="274"/>
                <pc2:cmMk id="{10B66547-BF9C-4B16-9878-71DB40CCF120}"/>
              </pc2:cmMkLst>
            </pc226:cmChg>
            <pc226:cmChg xmlns:pc226="http://schemas.microsoft.com/office/powerpoint/2022/06/main/command" chg="del">
              <pc226:chgData name="Detwiler, Linda - MRP-APHIS" userId="f098f753-555f-48e7-a54d-37d4b163d0e6" providerId="ADAL" clId="{5BA6611D-FCDD-4BAE-9BF9-AF0B113570F4}" dt="2024-08-29T20:01:33.721" v="2"/>
              <pc2:cmMkLst xmlns:pc2="http://schemas.microsoft.com/office/powerpoint/2019/9/main/command">
                <pc:docMk/>
                <pc:sldMk cId="1487792456" sldId="274"/>
                <pc2:cmMk id="{489059AB-054C-47FF-903C-A1A1B175FCB2}"/>
              </pc2:cmMkLst>
            </pc226:cmChg>
            <pc226:cmChg xmlns:pc226="http://schemas.microsoft.com/office/powerpoint/2022/06/main/command" chg="del">
              <pc226:chgData name="Detwiler, Linda - MRP-APHIS" userId="f098f753-555f-48e7-a54d-37d4b163d0e6" providerId="ADAL" clId="{5BA6611D-FCDD-4BAE-9BF9-AF0B113570F4}" dt="2024-08-29T20:01:38.778" v="4"/>
              <pc2:cmMkLst xmlns:pc2="http://schemas.microsoft.com/office/powerpoint/2019/9/main/command">
                <pc:docMk/>
                <pc:sldMk cId="1487792456" sldId="274"/>
                <pc2:cmMk id="{6A748EF6-E04B-4089-987B-03DDAAFFED13}"/>
              </pc2:cmMkLst>
            </pc226:cmChg>
          </p:ext>
        </pc:extLst>
      </pc:sldChg>
      <pc:sldChg chg="modSp mod">
        <pc:chgData name="Detwiler, Linda - MRP-APHIS" userId="f098f753-555f-48e7-a54d-37d4b163d0e6" providerId="ADAL" clId="{5BA6611D-FCDD-4BAE-9BF9-AF0B113570F4}" dt="2024-08-29T20:28:58.886" v="38" actId="255"/>
        <pc:sldMkLst>
          <pc:docMk/>
          <pc:sldMk cId="3659837498" sldId="275"/>
        </pc:sldMkLst>
        <pc:spChg chg="mod">
          <ac:chgData name="Detwiler, Linda - MRP-APHIS" userId="f098f753-555f-48e7-a54d-37d4b163d0e6" providerId="ADAL" clId="{5BA6611D-FCDD-4BAE-9BF9-AF0B113570F4}" dt="2024-08-29T20:28:58.886" v="38" actId="255"/>
          <ac:spMkLst>
            <pc:docMk/>
            <pc:sldMk cId="3659837498" sldId="275"/>
            <ac:spMk id="3" creationId="{B2511912-DE41-190E-00F1-332273F48710}"/>
          </ac:spMkLst>
        </pc:spChg>
      </pc:sldChg>
      <pc:sldChg chg="modSp mod">
        <pc:chgData name="Detwiler, Linda - MRP-APHIS" userId="f098f753-555f-48e7-a54d-37d4b163d0e6" providerId="ADAL" clId="{5BA6611D-FCDD-4BAE-9BF9-AF0B113570F4}" dt="2024-08-29T20:28:10.177" v="34" actId="2711"/>
        <pc:sldMkLst>
          <pc:docMk/>
          <pc:sldMk cId="165112005" sldId="279"/>
        </pc:sldMkLst>
        <pc:spChg chg="mod">
          <ac:chgData name="Detwiler, Linda - MRP-APHIS" userId="f098f753-555f-48e7-a54d-37d4b163d0e6" providerId="ADAL" clId="{5BA6611D-FCDD-4BAE-9BF9-AF0B113570F4}" dt="2024-08-29T20:28:10.177" v="34" actId="2711"/>
          <ac:spMkLst>
            <pc:docMk/>
            <pc:sldMk cId="165112005" sldId="279"/>
            <ac:spMk id="3" creationId="{29DEEC6F-6716-F5E0-F836-504B2FF4AA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EEF98-D382-456E-8AE7-A70998A9495B}"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8B0F2-FADB-433C-8A73-E9F6D9F9A3FF}" type="slidenum">
              <a:rPr lang="en-US" smtClean="0"/>
              <a:t>‹#›</a:t>
            </a:fld>
            <a:endParaRPr lang="en-US"/>
          </a:p>
        </p:txBody>
      </p:sp>
    </p:spTree>
    <p:extLst>
      <p:ext uri="{BB962C8B-B14F-4D97-AF65-F5344CB8AC3E}">
        <p14:creationId xmlns:p14="http://schemas.microsoft.com/office/powerpoint/2010/main" val="320688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8B0F2-FADB-433C-8A73-E9F6D9F9A3FF}" type="slidenum">
              <a:rPr lang="en-US" smtClean="0"/>
              <a:t>1</a:t>
            </a:fld>
            <a:endParaRPr lang="en-US"/>
          </a:p>
        </p:txBody>
      </p:sp>
    </p:spTree>
    <p:extLst>
      <p:ext uri="{BB962C8B-B14F-4D97-AF65-F5344CB8AC3E}">
        <p14:creationId xmlns:p14="http://schemas.microsoft.com/office/powerpoint/2010/main" val="420369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8B0F2-FADB-433C-8A73-E9F6D9F9A3FF}" type="slidenum">
              <a:rPr lang="en-US" smtClean="0"/>
              <a:t>9</a:t>
            </a:fld>
            <a:endParaRPr lang="en-US"/>
          </a:p>
        </p:txBody>
      </p:sp>
    </p:spTree>
    <p:extLst>
      <p:ext uri="{BB962C8B-B14F-4D97-AF65-F5344CB8AC3E}">
        <p14:creationId xmlns:p14="http://schemas.microsoft.com/office/powerpoint/2010/main" val="262192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8B0F2-FADB-433C-8A73-E9F6D9F9A3FF}" type="slidenum">
              <a:rPr lang="en-US" smtClean="0"/>
              <a:t>11</a:t>
            </a:fld>
            <a:endParaRPr lang="en-US"/>
          </a:p>
        </p:txBody>
      </p:sp>
    </p:spTree>
    <p:extLst>
      <p:ext uri="{BB962C8B-B14F-4D97-AF65-F5344CB8AC3E}">
        <p14:creationId xmlns:p14="http://schemas.microsoft.com/office/powerpoint/2010/main" val="19522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8B0F2-FADB-433C-8A73-E9F6D9F9A3FF}" type="slidenum">
              <a:rPr lang="en-US" smtClean="0"/>
              <a:t>12</a:t>
            </a:fld>
            <a:endParaRPr lang="en-US"/>
          </a:p>
        </p:txBody>
      </p:sp>
    </p:spTree>
    <p:extLst>
      <p:ext uri="{BB962C8B-B14F-4D97-AF65-F5344CB8AC3E}">
        <p14:creationId xmlns:p14="http://schemas.microsoft.com/office/powerpoint/2010/main" val="256367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92443-B70A-4129-A014-B47054CF10D2}" type="slidenum">
              <a:rPr lang="en-US" smtClean="0"/>
              <a:t>15</a:t>
            </a:fld>
            <a:endParaRPr lang="en-US"/>
          </a:p>
        </p:txBody>
      </p:sp>
    </p:spTree>
    <p:extLst>
      <p:ext uri="{BB962C8B-B14F-4D97-AF65-F5344CB8AC3E}">
        <p14:creationId xmlns:p14="http://schemas.microsoft.com/office/powerpoint/2010/main" val="415808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D2A8-BA73-B337-EE38-7806C47234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73D437-E5E7-97C4-9E5F-C8D96C2C2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906A50-DB79-B4DB-452A-4A9BEA424020}"/>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5" name="Footer Placeholder 4">
            <a:extLst>
              <a:ext uri="{FF2B5EF4-FFF2-40B4-BE49-F238E27FC236}">
                <a16:creationId xmlns:a16="http://schemas.microsoft.com/office/drawing/2014/main" id="{B7A2A3B8-6FA9-BEAE-ECEA-6FFCCC687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2338A-E16B-C51E-034B-25E48449C39C}"/>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357245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D0BB-CD86-394C-AA68-CA0169BF31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993408-4037-FA8A-B708-295ABC283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BA977-88C4-2E20-6259-262074F011A4}"/>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5" name="Footer Placeholder 4">
            <a:extLst>
              <a:ext uri="{FF2B5EF4-FFF2-40B4-BE49-F238E27FC236}">
                <a16:creationId xmlns:a16="http://schemas.microsoft.com/office/drawing/2014/main" id="{6D6DEAB1-8B10-36FF-3BCC-0BF93B028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62B0-0003-623F-B899-A660964FFABA}"/>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86302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182AC-BF5C-55FB-665F-DE00A562F0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292AE9-EE48-86DB-4437-8EC3A12A3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C373C-CE8E-6903-0288-A21985C2D448}"/>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5" name="Footer Placeholder 4">
            <a:extLst>
              <a:ext uri="{FF2B5EF4-FFF2-40B4-BE49-F238E27FC236}">
                <a16:creationId xmlns:a16="http://schemas.microsoft.com/office/drawing/2014/main" id="{05F58EA8-C07C-24FD-1F62-40D038EC9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880D8-6FE3-1C45-F7DF-611CBF62EC4D}"/>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181542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7DB5-65BB-7BED-93D0-E3EE1A1A4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3E0174-E8BE-7726-237E-1D9FE28AA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60C2C-A444-76FA-FC78-EBC40CB1439A}"/>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5" name="Footer Placeholder 4">
            <a:extLst>
              <a:ext uri="{FF2B5EF4-FFF2-40B4-BE49-F238E27FC236}">
                <a16:creationId xmlns:a16="http://schemas.microsoft.com/office/drawing/2014/main" id="{DFB4DA48-C03A-B997-2721-88D799AEA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814D9-2D4B-2CB2-D01C-946DAF2B921B}"/>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168455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C557-C0A3-A01A-0B60-210607A839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F2B91E-B703-A5F3-2F65-165BC5959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BB99D8-C001-5F0E-B3C6-B691D292BAAD}"/>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5" name="Footer Placeholder 4">
            <a:extLst>
              <a:ext uri="{FF2B5EF4-FFF2-40B4-BE49-F238E27FC236}">
                <a16:creationId xmlns:a16="http://schemas.microsoft.com/office/drawing/2014/main" id="{BB234248-4139-EE4E-E370-53E77F646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86AA9-260B-2787-69A8-A9E5BBDF18F9}"/>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302999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016E-88F5-9140-47DC-6E77523E6C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516E4-8AB7-EC79-DDCB-59FE371142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FC6BCF-CB6F-6207-1ECA-C348A56DE0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B2520A-4A7D-8F7D-E495-C079B1ED92C8}"/>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6" name="Footer Placeholder 5">
            <a:extLst>
              <a:ext uri="{FF2B5EF4-FFF2-40B4-BE49-F238E27FC236}">
                <a16:creationId xmlns:a16="http://schemas.microsoft.com/office/drawing/2014/main" id="{19671DAE-C5BC-3A38-FEFB-B83F92BDB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FE7B4-466F-C09F-255F-BEA5EBB8A33A}"/>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4123126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8CEF-429D-D83E-C287-DB567FCC53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C8BD4F-A174-CCDF-1B9B-7D5223E09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F48AF-24EC-85AE-3B90-BCBA4B40D8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A3B514-8C63-0405-55FD-E5BCECA2A3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4C18A5-6D5D-8F70-5B22-816838A31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3F23A-359D-46FC-97C2-76D55CA6A327}"/>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8" name="Footer Placeholder 7">
            <a:extLst>
              <a:ext uri="{FF2B5EF4-FFF2-40B4-BE49-F238E27FC236}">
                <a16:creationId xmlns:a16="http://schemas.microsoft.com/office/drawing/2014/main" id="{4773A2F0-7824-A932-DF3F-1A93D48BBE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0CAB2C-8811-4634-F3F7-1A0B5BD2866C}"/>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45416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8CFB-8F45-EC7B-3155-FB40D543B6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131AA-5285-3FB3-4B54-24FE78C6FB21}"/>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4" name="Footer Placeholder 3">
            <a:extLst>
              <a:ext uri="{FF2B5EF4-FFF2-40B4-BE49-F238E27FC236}">
                <a16:creationId xmlns:a16="http://schemas.microsoft.com/office/drawing/2014/main" id="{7261B1F8-5482-FD42-D1E8-EB3E421AE6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9CE328-BB2F-DAE5-3742-ECF195FF2367}"/>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197696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438FF-7257-0188-79CE-D31E9490DADD}"/>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3" name="Footer Placeholder 2">
            <a:extLst>
              <a:ext uri="{FF2B5EF4-FFF2-40B4-BE49-F238E27FC236}">
                <a16:creationId xmlns:a16="http://schemas.microsoft.com/office/drawing/2014/main" id="{59877A8D-EB99-1BB3-5430-0AB82F7327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A4BD30-AD57-61A4-6B91-32A79D4504A7}"/>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43966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E8BB-1152-BC2A-D766-3E1F55DF0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F6BA8B-AB99-C794-1505-4618F0ED5E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A0E159-B406-9FA2-9FB4-E1908D922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5631EC-6D04-EBE8-201C-B0E7D8C73BAD}"/>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6" name="Footer Placeholder 5">
            <a:extLst>
              <a:ext uri="{FF2B5EF4-FFF2-40B4-BE49-F238E27FC236}">
                <a16:creationId xmlns:a16="http://schemas.microsoft.com/office/drawing/2014/main" id="{8C579F87-A422-5779-FE29-821FD6BE85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A7008-0E4D-C820-8D37-AA14A4208747}"/>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357805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655F6-D7BA-7479-62A9-05C11E869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38D852-B759-7D95-82BD-07F65E36BD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40F423-4033-AF11-78D7-1B1306098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30BFB7-DA49-E0D9-9EE4-A8970C1329CF}"/>
              </a:ext>
            </a:extLst>
          </p:cNvPr>
          <p:cNvSpPr>
            <a:spLocks noGrp="1"/>
          </p:cNvSpPr>
          <p:nvPr>
            <p:ph type="dt" sz="half" idx="10"/>
          </p:nvPr>
        </p:nvSpPr>
        <p:spPr/>
        <p:txBody>
          <a:bodyPr/>
          <a:lstStyle/>
          <a:p>
            <a:fld id="{EFD8399C-30C7-4288-880F-C262C69E7F30}" type="datetimeFigureOut">
              <a:rPr lang="en-US" smtClean="0"/>
              <a:t>9/4/2024</a:t>
            </a:fld>
            <a:endParaRPr lang="en-US"/>
          </a:p>
        </p:txBody>
      </p:sp>
      <p:sp>
        <p:nvSpPr>
          <p:cNvPr id="6" name="Footer Placeholder 5">
            <a:extLst>
              <a:ext uri="{FF2B5EF4-FFF2-40B4-BE49-F238E27FC236}">
                <a16:creationId xmlns:a16="http://schemas.microsoft.com/office/drawing/2014/main" id="{2185DDB2-D036-3050-E5FB-E39736D49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1E845-97C2-8056-2D82-C5183D2318AE}"/>
              </a:ext>
            </a:extLst>
          </p:cNvPr>
          <p:cNvSpPr>
            <a:spLocks noGrp="1"/>
          </p:cNvSpPr>
          <p:nvPr>
            <p:ph type="sldNum" sz="quarter" idx="12"/>
          </p:nvPr>
        </p:nvSpPr>
        <p:spPr/>
        <p:txBody>
          <a:bodyPr/>
          <a:lstStyle/>
          <a:p>
            <a:fld id="{CB9218F4-173A-4A89-8E23-66CB67F91B57}" type="slidenum">
              <a:rPr lang="en-US" smtClean="0"/>
              <a:t>‹#›</a:t>
            </a:fld>
            <a:endParaRPr lang="en-US"/>
          </a:p>
        </p:txBody>
      </p:sp>
    </p:spTree>
    <p:extLst>
      <p:ext uri="{BB962C8B-B14F-4D97-AF65-F5344CB8AC3E}">
        <p14:creationId xmlns:p14="http://schemas.microsoft.com/office/powerpoint/2010/main" val="37461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F55DD0-2669-217B-6728-D9D54936B1CC}"/>
              </a:ext>
            </a:extLst>
          </p:cNvPr>
          <p:cNvSpPr>
            <a:spLocks noGrp="1"/>
          </p:cNvSpPr>
          <p:nvPr>
            <p:ph type="title"/>
          </p:nvPr>
        </p:nvSpPr>
        <p:spPr>
          <a:xfrm>
            <a:off x="838200" y="365125"/>
            <a:ext cx="10515600" cy="143592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9611FA4-FCBE-B268-BD7B-5BB4E63C52E6}"/>
              </a:ext>
            </a:extLst>
          </p:cNvPr>
          <p:cNvSpPr>
            <a:spLocks noGrp="1"/>
          </p:cNvSpPr>
          <p:nvPr>
            <p:ph type="body" idx="1"/>
          </p:nvPr>
        </p:nvSpPr>
        <p:spPr>
          <a:xfrm>
            <a:off x="838200" y="1952367"/>
            <a:ext cx="10515600" cy="4224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FC56F-9817-8F73-46D5-9736B137D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8399C-30C7-4288-880F-C262C69E7F30}" type="datetimeFigureOut">
              <a:rPr lang="en-US" smtClean="0"/>
              <a:t>9/4/2024</a:t>
            </a:fld>
            <a:endParaRPr lang="en-US"/>
          </a:p>
        </p:txBody>
      </p:sp>
      <p:sp>
        <p:nvSpPr>
          <p:cNvPr id="5" name="Footer Placeholder 4">
            <a:extLst>
              <a:ext uri="{FF2B5EF4-FFF2-40B4-BE49-F238E27FC236}">
                <a16:creationId xmlns:a16="http://schemas.microsoft.com/office/drawing/2014/main" id="{BFCA49C8-E950-6491-6C36-7A5563117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998B97-E885-E81A-CA50-043A36753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218F4-173A-4A89-8E23-66CB67F91B57}" type="slidenum">
              <a:rPr lang="en-US" smtClean="0"/>
              <a:t>‹#›</a:t>
            </a:fld>
            <a:endParaRPr lang="en-US"/>
          </a:p>
        </p:txBody>
      </p:sp>
      <p:pic>
        <p:nvPicPr>
          <p:cNvPr id="7" name="Picture 6" descr="U.S. Department of Agriculture, Animal and Plant Health Inspection Service">
            <a:extLst>
              <a:ext uri="{FF2B5EF4-FFF2-40B4-BE49-F238E27FC236}">
                <a16:creationId xmlns:a16="http://schemas.microsoft.com/office/drawing/2014/main" id="{C2A10E81-FFC7-F55A-B07E-A3994F4D2BF9}"/>
              </a:ext>
              <a:ext uri="{C183D7F6-B498-43B3-948B-1728B52AA6E4}">
                <adec:decorative xmlns:adec="http://schemas.microsoft.com/office/drawing/2017/decorative" val="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4101" y="353986"/>
            <a:ext cx="4045158" cy="361969"/>
          </a:xfrm>
          <a:prstGeom prst="rect">
            <a:avLst/>
          </a:prstGeom>
        </p:spPr>
      </p:pic>
      <p:cxnSp>
        <p:nvCxnSpPr>
          <p:cNvPr id="8" name="Straight Connector 7">
            <a:extLst>
              <a:ext uri="{FF2B5EF4-FFF2-40B4-BE49-F238E27FC236}">
                <a16:creationId xmlns:a16="http://schemas.microsoft.com/office/drawing/2014/main" id="{7DDB2D2E-CCBB-4290-A070-64BF7EC09A5D}"/>
              </a:ext>
              <a:ext uri="{C183D7F6-B498-43B3-948B-1728B52AA6E4}">
                <adec:decorative xmlns:adec="http://schemas.microsoft.com/office/drawing/2017/decorative" val="1"/>
              </a:ext>
            </a:extLst>
          </p:cNvPr>
          <p:cNvCxnSpPr/>
          <p:nvPr userDrawn="1"/>
        </p:nvCxnSpPr>
        <p:spPr>
          <a:xfrm>
            <a:off x="443060" y="867266"/>
            <a:ext cx="11199043" cy="0"/>
          </a:xfrm>
          <a:prstGeom prst="line">
            <a:avLst/>
          </a:prstGeom>
          <a:ln>
            <a:solidFill>
              <a:srgbClr val="0059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92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phis.usda.gov/contact/animal-health"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aphis.usda.gov/live-animal-import/sheep-goats-germplas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bmed.ncbi.nlm.nih.gov/12135872/" TargetMode="External"/><Relationship Id="rId2" Type="http://schemas.openxmlformats.org/officeDocument/2006/relationships/hyperlink" Target="https://pubmed.ncbi.nlm.nih.gov/22323531/" TargetMode="External"/><Relationship Id="rId1" Type="http://schemas.openxmlformats.org/officeDocument/2006/relationships/slideLayout" Target="../slideLayouts/slideLayout2.xml"/><Relationship Id="rId6" Type="http://schemas.openxmlformats.org/officeDocument/2006/relationships/hyperlink" Target="https://pubmed.ncbi.nlm.nih.gov/8795182/" TargetMode="External"/><Relationship Id="rId5" Type="http://schemas.openxmlformats.org/officeDocument/2006/relationships/hyperlink" Target="https://www.sciencedirect.com/science/article/pii/S0093691X09002581?via%3Dihub" TargetMode="External"/><Relationship Id="rId4" Type="http://schemas.openxmlformats.org/officeDocument/2006/relationships/hyperlink" Target="https://pubmed.ncbi.nlm.nih.gov/8291764/"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aphis.usda.gov/live-animal-import/sheep-goats-germplas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fsa.onlinelibrary.wiley.com/doi/abs/10.2903/j.efsa.2010.142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goats standing in grass&#10;&#10;Description automatically generated">
            <a:extLst>
              <a:ext uri="{FF2B5EF4-FFF2-40B4-BE49-F238E27FC236}">
                <a16:creationId xmlns:a16="http://schemas.microsoft.com/office/drawing/2014/main" id="{DA1D3337-E981-0364-A469-DD295B4E02CA}"/>
              </a:ext>
            </a:extLst>
          </p:cNvPr>
          <p:cNvPicPr>
            <a:picLocks noChangeAspect="1"/>
          </p:cNvPicPr>
          <p:nvPr/>
        </p:nvPicPr>
        <p:blipFill rotWithShape="1">
          <a:blip r:embed="rId3">
            <a:alphaModFix amt="66000"/>
            <a:extLst>
              <a:ext uri="{28A0092B-C50C-407E-A947-70E740481C1C}">
                <a14:useLocalDpi xmlns:a14="http://schemas.microsoft.com/office/drawing/2010/main" val="0"/>
              </a:ext>
            </a:extLst>
          </a:blip>
          <a:srcRect t="8957" b="13938"/>
          <a:stretch/>
        </p:blipFill>
        <p:spPr>
          <a:xfrm>
            <a:off x="0" y="865033"/>
            <a:ext cx="12192000" cy="5992967"/>
          </a:xfrm>
          <a:prstGeom prst="rect">
            <a:avLst/>
          </a:prstGeom>
        </p:spPr>
      </p:pic>
      <p:sp>
        <p:nvSpPr>
          <p:cNvPr id="4" name="Rectangle 3">
            <a:extLst>
              <a:ext uri="{FF2B5EF4-FFF2-40B4-BE49-F238E27FC236}">
                <a16:creationId xmlns:a16="http://schemas.microsoft.com/office/drawing/2014/main" id="{38578DD5-9FA2-3166-AD59-6A089A8EE6F2}"/>
              </a:ext>
              <a:ext uri="{C183D7F6-B498-43B3-948B-1728B52AA6E4}">
                <adec:decorative xmlns:adec="http://schemas.microsoft.com/office/drawing/2017/decorative" val="1"/>
              </a:ext>
            </a:extLst>
          </p:cNvPr>
          <p:cNvSpPr/>
          <p:nvPr/>
        </p:nvSpPr>
        <p:spPr>
          <a:xfrm>
            <a:off x="0" y="3803073"/>
            <a:ext cx="12192000" cy="3054927"/>
          </a:xfrm>
          <a:prstGeom prst="rect">
            <a:avLst/>
          </a:prstGeom>
          <a:gradFill>
            <a:gsLst>
              <a:gs pos="0">
                <a:schemeClr val="accent6">
                  <a:lumMod val="50000"/>
                  <a:alpha val="0"/>
                </a:schemeClr>
              </a:gs>
              <a:gs pos="47000">
                <a:srgbClr val="385723">
                  <a:alpha val="75000"/>
                </a:srgbClr>
              </a:gs>
              <a:gs pos="100000">
                <a:schemeClr val="accent6">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6E416-C652-5BF4-D229-A291C7743CCF}"/>
              </a:ext>
            </a:extLst>
          </p:cNvPr>
          <p:cNvSpPr>
            <a:spLocks noGrp="1"/>
          </p:cNvSpPr>
          <p:nvPr>
            <p:ph type="ctrTitle"/>
          </p:nvPr>
        </p:nvSpPr>
        <p:spPr>
          <a:xfrm>
            <a:off x="374074" y="4810990"/>
            <a:ext cx="6172199" cy="2047009"/>
          </a:xfrm>
          <a:noFill/>
        </p:spPr>
        <p:txBody>
          <a:bodyPr anchor="t">
            <a:normAutofit/>
          </a:bodyPr>
          <a:lstStyle/>
          <a:p>
            <a:pPr algn="l"/>
            <a:r>
              <a:rPr lang="en-US" sz="4000" b="1" dirty="0">
                <a:solidFill>
                  <a:schemeClr val="bg1"/>
                </a:solidFill>
                <a:latin typeface="+mn-lt"/>
              </a:rPr>
              <a:t>Importing Ovine and Caprine Germplasm from Scrapie Affected Countries</a:t>
            </a:r>
          </a:p>
        </p:txBody>
      </p:sp>
      <p:sp>
        <p:nvSpPr>
          <p:cNvPr id="3" name="Subtitle 2">
            <a:extLst>
              <a:ext uri="{FF2B5EF4-FFF2-40B4-BE49-F238E27FC236}">
                <a16:creationId xmlns:a16="http://schemas.microsoft.com/office/drawing/2014/main" id="{1F6DD7DA-837B-23D4-109D-B2769CD41A5A}"/>
              </a:ext>
            </a:extLst>
          </p:cNvPr>
          <p:cNvSpPr>
            <a:spLocks noGrp="1"/>
          </p:cNvSpPr>
          <p:nvPr>
            <p:ph type="subTitle" idx="1"/>
          </p:nvPr>
        </p:nvSpPr>
        <p:spPr>
          <a:xfrm>
            <a:off x="8142616" y="5090144"/>
            <a:ext cx="3582186" cy="1951120"/>
          </a:xfrm>
        </p:spPr>
        <p:txBody>
          <a:bodyPr vert="horz" lIns="91440" tIns="45720" rIns="91440" bIns="45720" rtlCol="0" anchor="t">
            <a:noAutofit/>
          </a:bodyPr>
          <a:lstStyle/>
          <a:p>
            <a:pPr algn="r">
              <a:lnSpc>
                <a:spcPct val="100000"/>
              </a:lnSpc>
              <a:spcBef>
                <a:spcPts val="0"/>
              </a:spcBef>
            </a:pPr>
            <a:r>
              <a:rPr lang="en-US" sz="1400" dirty="0">
                <a:solidFill>
                  <a:schemeClr val="bg1"/>
                </a:solidFill>
                <a:latin typeface="Calibri" panose="020F0502020204030204" pitchFamily="34" charset="0"/>
              </a:rPr>
              <a:t>August 2024</a:t>
            </a:r>
          </a:p>
          <a:p>
            <a:pPr algn="r">
              <a:lnSpc>
                <a:spcPct val="100000"/>
              </a:lnSpc>
              <a:spcBef>
                <a:spcPts val="0"/>
              </a:spcBef>
            </a:pPr>
            <a:r>
              <a:rPr lang="en-US" sz="1400" dirty="0">
                <a:solidFill>
                  <a:schemeClr val="bg1"/>
                </a:solidFill>
                <a:latin typeface="Calibri" panose="020F0502020204030204" pitchFamily="34" charset="0"/>
              </a:rPr>
              <a:t>Dr. Mary Kate Anderson</a:t>
            </a:r>
          </a:p>
          <a:p>
            <a:pPr algn="r">
              <a:lnSpc>
                <a:spcPct val="100000"/>
              </a:lnSpc>
              <a:spcBef>
                <a:spcPts val="0"/>
              </a:spcBef>
            </a:pPr>
            <a:r>
              <a:rPr lang="en-US" sz="1400" dirty="0">
                <a:solidFill>
                  <a:schemeClr val="bg1"/>
                </a:solidFill>
                <a:latin typeface="Calibri" panose="020F0502020204030204" pitchFamily="34" charset="0"/>
              </a:rPr>
              <a:t>USDA APHIS VS Live Animal Imports</a:t>
            </a:r>
          </a:p>
          <a:p>
            <a:pPr algn="r">
              <a:lnSpc>
                <a:spcPct val="100000"/>
              </a:lnSpc>
              <a:spcBef>
                <a:spcPts val="0"/>
              </a:spcBef>
            </a:pPr>
            <a:endParaRPr lang="en-US" sz="1400" dirty="0">
              <a:solidFill>
                <a:schemeClr val="bg1"/>
              </a:solidFill>
              <a:latin typeface="Calibri" panose="020F0502020204030204" pitchFamily="34" charset="0"/>
            </a:endParaRPr>
          </a:p>
          <a:p>
            <a:pPr algn="r">
              <a:lnSpc>
                <a:spcPct val="100000"/>
              </a:lnSpc>
              <a:spcBef>
                <a:spcPts val="0"/>
              </a:spcBef>
            </a:pPr>
            <a:r>
              <a:rPr lang="en-US" sz="1400" dirty="0">
                <a:solidFill>
                  <a:schemeClr val="bg1"/>
                </a:solidFill>
                <a:latin typeface="Calibri" panose="020F0502020204030204" pitchFamily="34" charset="0"/>
              </a:rPr>
              <a:t>Dr. Linda Detwiler</a:t>
            </a:r>
          </a:p>
          <a:p>
            <a:pPr algn="r">
              <a:lnSpc>
                <a:spcPct val="100000"/>
              </a:lnSpc>
              <a:spcBef>
                <a:spcPts val="0"/>
              </a:spcBef>
            </a:pPr>
            <a:r>
              <a:rPr lang="en-US" sz="1400" dirty="0">
                <a:solidFill>
                  <a:schemeClr val="bg1"/>
                </a:solidFill>
                <a:latin typeface="Calibri" panose="020F0502020204030204" pitchFamily="34" charset="0"/>
              </a:rPr>
              <a:t>USDA APHIS VS Ruminant Health Center</a:t>
            </a:r>
          </a:p>
        </p:txBody>
      </p:sp>
    </p:spTree>
    <p:extLst>
      <p:ext uri="{BB962C8B-B14F-4D97-AF65-F5344CB8AC3E}">
        <p14:creationId xmlns:p14="http://schemas.microsoft.com/office/powerpoint/2010/main" val="371787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 Is For Warmth (and Wool): Brand-New and Rare Sheep Breeds | Spin Off">
            <a:extLst>
              <a:ext uri="{FF2B5EF4-FFF2-40B4-BE49-F238E27FC236}">
                <a16:creationId xmlns:a16="http://schemas.microsoft.com/office/drawing/2014/main" id="{06D7F73D-FB72-A1EB-878E-B32DCD56516E}"/>
              </a:ext>
            </a:extLst>
          </p:cNvPr>
          <p:cNvPicPr>
            <a:picLocks noGrp="1" noChangeAspect="1"/>
          </p:cNvPicPr>
          <p:nvPr>
            <p:ph sz="half" idx="2"/>
          </p:nvPr>
        </p:nvPicPr>
        <p:blipFill rotWithShape="1">
          <a:blip r:embed="rId2"/>
          <a:srcRect l="18676" r="21001"/>
          <a:stretch/>
        </p:blipFill>
        <p:spPr>
          <a:xfrm>
            <a:off x="4971010" y="872760"/>
            <a:ext cx="7220989" cy="5985240"/>
          </a:xfrm>
          <a:prstGeom prst="rect">
            <a:avLst/>
          </a:prstGeom>
        </p:spPr>
      </p:pic>
      <p:sp>
        <p:nvSpPr>
          <p:cNvPr id="2" name="Title 1">
            <a:extLst>
              <a:ext uri="{FF2B5EF4-FFF2-40B4-BE49-F238E27FC236}">
                <a16:creationId xmlns:a16="http://schemas.microsoft.com/office/drawing/2014/main" id="{ABF752C7-3DAC-AFE9-DB80-CB1B7545C713}"/>
              </a:ext>
            </a:extLst>
          </p:cNvPr>
          <p:cNvSpPr>
            <a:spLocks noGrp="1"/>
          </p:cNvSpPr>
          <p:nvPr>
            <p:ph type="title"/>
          </p:nvPr>
        </p:nvSpPr>
        <p:spPr>
          <a:xfrm>
            <a:off x="838200" y="612775"/>
            <a:ext cx="3822189" cy="1899912"/>
          </a:xfrm>
        </p:spPr>
        <p:txBody>
          <a:bodyPr vert="horz" lIns="91440" tIns="45720" rIns="91440" bIns="45720" rtlCol="0" anchor="ctr">
            <a:normAutofit/>
          </a:bodyPr>
          <a:lstStyle/>
          <a:p>
            <a:r>
              <a:rPr lang="en-US" sz="3600" b="1" dirty="0"/>
              <a:t>Post-Entry Requirements</a:t>
            </a:r>
          </a:p>
        </p:txBody>
      </p:sp>
      <p:sp>
        <p:nvSpPr>
          <p:cNvPr id="3" name="Content Placeholder 2">
            <a:extLst>
              <a:ext uri="{FF2B5EF4-FFF2-40B4-BE49-F238E27FC236}">
                <a16:creationId xmlns:a16="http://schemas.microsoft.com/office/drawing/2014/main" id="{29DEEC6F-6716-F5E0-F836-504B2FF4AA86}"/>
              </a:ext>
            </a:extLst>
          </p:cNvPr>
          <p:cNvSpPr>
            <a:spLocks noGrp="1"/>
          </p:cNvSpPr>
          <p:nvPr>
            <p:ph sz="half" idx="1"/>
          </p:nvPr>
        </p:nvSpPr>
        <p:spPr>
          <a:xfrm>
            <a:off x="369870" y="2434201"/>
            <a:ext cx="4290519" cy="3742762"/>
          </a:xfrm>
        </p:spPr>
        <p:txBody>
          <a:bodyPr vert="horz" lIns="91440" tIns="45720" rIns="91440" bIns="45720" rtlCol="0">
            <a:normAutofit lnSpcReduction="10000"/>
          </a:bodyPr>
          <a:lstStyle/>
          <a:p>
            <a:r>
              <a:rPr lang="en-US" sz="2200" dirty="0"/>
              <a:t>Import permittee must notify VS FiOps District Office within 10 business days confirming receipt of shipment and supply copy of permit</a:t>
            </a:r>
          </a:p>
          <a:p>
            <a:r>
              <a:rPr lang="en-US" sz="2200" dirty="0"/>
              <a:t>VS office enters information into National Scrapie Database and attach permit.</a:t>
            </a:r>
          </a:p>
          <a:p>
            <a:r>
              <a:rPr lang="en-US" sz="2200" dirty="0"/>
              <a:t>VS District Offices (Area Veterinarians in Charge) : </a:t>
            </a:r>
            <a:r>
              <a:rPr lang="en-US" sz="2200" dirty="0">
                <a:hlinkClick r:id="rId3"/>
              </a:rPr>
              <a:t>www.aphis.usda.gov/</a:t>
            </a:r>
            <a:br>
              <a:rPr lang="en-US" sz="2200" dirty="0">
                <a:hlinkClick r:id="rId3"/>
              </a:rPr>
            </a:br>
            <a:r>
              <a:rPr lang="en-US" sz="2200" dirty="0">
                <a:hlinkClick r:id="rId3"/>
              </a:rPr>
              <a:t>contact/animal-health</a:t>
            </a:r>
            <a:r>
              <a:rPr lang="en-US" sz="2200" dirty="0"/>
              <a:t> </a:t>
            </a:r>
          </a:p>
        </p:txBody>
      </p:sp>
    </p:spTree>
    <p:extLst>
      <p:ext uri="{BB962C8B-B14F-4D97-AF65-F5344CB8AC3E}">
        <p14:creationId xmlns:p14="http://schemas.microsoft.com/office/powerpoint/2010/main" val="154035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52C7-3DAC-AFE9-DB80-CB1B7545C713}"/>
              </a:ext>
            </a:extLst>
          </p:cNvPr>
          <p:cNvSpPr>
            <a:spLocks noGrp="1"/>
          </p:cNvSpPr>
          <p:nvPr>
            <p:ph type="title"/>
          </p:nvPr>
        </p:nvSpPr>
        <p:spPr>
          <a:xfrm>
            <a:off x="2401602" y="154953"/>
            <a:ext cx="11018520" cy="1434415"/>
          </a:xfrm>
        </p:spPr>
        <p:txBody>
          <a:bodyPr vert="horz" lIns="91440" tIns="45720" rIns="91440" bIns="45720" rtlCol="0" anchor="b">
            <a:normAutofit/>
          </a:bodyPr>
          <a:lstStyle/>
          <a:p>
            <a:r>
              <a:rPr lang="en-US" sz="3600" b="1" dirty="0"/>
              <a:t>Post-Entry Requirements</a:t>
            </a:r>
          </a:p>
        </p:txBody>
      </p:sp>
      <p:sp>
        <p:nvSpPr>
          <p:cNvPr id="3" name="Content Placeholder 2">
            <a:extLst>
              <a:ext uri="{FF2B5EF4-FFF2-40B4-BE49-F238E27FC236}">
                <a16:creationId xmlns:a16="http://schemas.microsoft.com/office/drawing/2014/main" id="{29DEEC6F-6716-F5E0-F836-504B2FF4AA86}"/>
              </a:ext>
            </a:extLst>
          </p:cNvPr>
          <p:cNvSpPr>
            <a:spLocks noGrp="1"/>
          </p:cNvSpPr>
          <p:nvPr>
            <p:ph sz="half" idx="1"/>
          </p:nvPr>
        </p:nvSpPr>
        <p:spPr>
          <a:xfrm>
            <a:off x="572493" y="1717067"/>
            <a:ext cx="6713552" cy="4636702"/>
          </a:xfrm>
        </p:spPr>
        <p:txBody>
          <a:bodyPr vert="horz" lIns="91440" tIns="45720" rIns="91440" bIns="45720" rtlCol="0" anchor="t">
            <a:noAutofit/>
          </a:bodyPr>
          <a:lstStyle/>
          <a:p>
            <a:r>
              <a:rPr lang="en-US" sz="2000" dirty="0"/>
              <a:t>Owner of all sheep or goat progeny resulting from semen/embryos imported from scrapie affected countries under  9 CFR Part 98 must:</a:t>
            </a:r>
          </a:p>
          <a:p>
            <a:pPr lvl="1"/>
            <a:r>
              <a:rPr lang="en-US" sz="2000" dirty="0"/>
              <a:t>Identify them at birth with permanent official ID, </a:t>
            </a:r>
          </a:p>
          <a:p>
            <a:pPr lvl="1"/>
            <a:r>
              <a:rPr lang="en-US" sz="2000" dirty="0"/>
              <a:t>ID cannot be removed except at slaughter and must be replaced if lost.</a:t>
            </a:r>
          </a:p>
          <a:p>
            <a:pPr lvl="1"/>
            <a:r>
              <a:rPr lang="en-US" sz="2000" dirty="0"/>
              <a:t>Maintain records linking the official ID to the imported semen or embryos including replacement tags.</a:t>
            </a:r>
          </a:p>
          <a:p>
            <a:pPr lvl="1"/>
            <a:r>
              <a:rPr lang="en-US" sz="2000" dirty="0"/>
              <a:t>Maintain records of any sale or disposition including the date of sale or disposition, the name and address of buyer, and the official ID.</a:t>
            </a:r>
          </a:p>
          <a:p>
            <a:pPr lvl="1"/>
            <a:r>
              <a:rPr lang="en-US" sz="2000" dirty="0"/>
              <a:t>Keep the required records for 5 years after the sale or death of the animal. </a:t>
            </a:r>
          </a:p>
          <a:p>
            <a:pPr lvl="1"/>
            <a:r>
              <a:rPr lang="en-US" sz="2000" dirty="0"/>
              <a:t>VS may view or copy records during normal business hours.</a:t>
            </a:r>
          </a:p>
        </p:txBody>
      </p:sp>
      <p:pic>
        <p:nvPicPr>
          <p:cNvPr id="5" name="Content Placeholder 4" descr="Katahdin Sheep - Rocking B-A-B Ranch">
            <a:extLst>
              <a:ext uri="{FF2B5EF4-FFF2-40B4-BE49-F238E27FC236}">
                <a16:creationId xmlns:a16="http://schemas.microsoft.com/office/drawing/2014/main" id="{DBB4C25C-32F5-949C-785A-14DCE4539689}"/>
              </a:ext>
            </a:extLst>
          </p:cNvPr>
          <p:cNvPicPr>
            <a:picLocks noGrp="1" noChangeAspect="1"/>
          </p:cNvPicPr>
          <p:nvPr>
            <p:ph sz="half" idx="2"/>
          </p:nvPr>
        </p:nvPicPr>
        <p:blipFill rotWithShape="1">
          <a:blip r:embed="rId3"/>
          <a:srcRect l="16929" r="16438" b="-2"/>
          <a:stretch/>
        </p:blipFill>
        <p:spPr>
          <a:xfrm>
            <a:off x="7675658" y="2093976"/>
            <a:ext cx="3941064" cy="4096512"/>
          </a:xfrm>
          <a:prstGeom prst="rect">
            <a:avLst/>
          </a:prstGeom>
        </p:spPr>
      </p:pic>
    </p:spTree>
    <p:extLst>
      <p:ext uri="{BB962C8B-B14F-4D97-AF65-F5344CB8AC3E}">
        <p14:creationId xmlns:p14="http://schemas.microsoft.com/office/powerpoint/2010/main" val="279316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52C7-3DAC-AFE9-DB80-CB1B7545C713}"/>
              </a:ext>
            </a:extLst>
          </p:cNvPr>
          <p:cNvSpPr>
            <a:spLocks noGrp="1"/>
          </p:cNvSpPr>
          <p:nvPr>
            <p:ph type="title"/>
          </p:nvPr>
        </p:nvSpPr>
        <p:spPr>
          <a:xfrm>
            <a:off x="663216" y="873877"/>
            <a:ext cx="5846804" cy="1807305"/>
          </a:xfrm>
        </p:spPr>
        <p:txBody>
          <a:bodyPr vert="horz" lIns="91440" tIns="45720" rIns="91440" bIns="45720" rtlCol="0" anchor="ctr">
            <a:normAutofit/>
          </a:bodyPr>
          <a:lstStyle/>
          <a:p>
            <a:pPr algn="ctr"/>
            <a:r>
              <a:rPr lang="en-US" sz="3600" b="1" dirty="0"/>
              <a:t>Post-Entry Requirements: Further Distribution</a:t>
            </a:r>
          </a:p>
        </p:txBody>
      </p:sp>
      <p:sp>
        <p:nvSpPr>
          <p:cNvPr id="3" name="Content Placeholder 2">
            <a:extLst>
              <a:ext uri="{FF2B5EF4-FFF2-40B4-BE49-F238E27FC236}">
                <a16:creationId xmlns:a16="http://schemas.microsoft.com/office/drawing/2014/main" id="{29DEEC6F-6716-F5E0-F836-504B2FF4AA86}"/>
              </a:ext>
            </a:extLst>
          </p:cNvPr>
          <p:cNvSpPr>
            <a:spLocks noGrp="1"/>
          </p:cNvSpPr>
          <p:nvPr>
            <p:ph sz="half" idx="1"/>
          </p:nvPr>
        </p:nvSpPr>
        <p:spPr>
          <a:xfrm>
            <a:off x="732696" y="2537545"/>
            <a:ext cx="5707845" cy="3843666"/>
          </a:xfrm>
        </p:spPr>
        <p:txBody>
          <a:bodyPr vert="horz" lIns="91440" tIns="45720" rIns="91440" bIns="45720" rtlCol="0">
            <a:normAutofit fontScale="92500" lnSpcReduction="10000"/>
          </a:bodyPr>
          <a:lstStyle/>
          <a:p>
            <a:r>
              <a:rPr lang="en-US" sz="2400" dirty="0"/>
              <a:t>Before semen/embryos are moved for further distribution from the initial importing premises:</a:t>
            </a:r>
          </a:p>
          <a:p>
            <a:pPr lvl="1"/>
            <a:r>
              <a:rPr lang="en-US" dirty="0"/>
              <a:t>Permit holder must notify the receiving VS District Office.</a:t>
            </a:r>
          </a:p>
          <a:p>
            <a:pPr lvl="1"/>
            <a:r>
              <a:rPr lang="en-US" dirty="0"/>
              <a:t>The receiving VS District Office confirms that the flock has both a flock and premises ID.</a:t>
            </a:r>
          </a:p>
          <a:p>
            <a:pPr lvl="1"/>
            <a:r>
              <a:rPr lang="en-US" dirty="0"/>
              <a:t>District Office adds information and associated paperwork including a list of germplasm transferred to the National Scrapie Database. Records of sending and receiving premises are to be linked.</a:t>
            </a:r>
          </a:p>
          <a:p>
            <a:pPr lvl="1"/>
            <a:endParaRPr lang="en-US" sz="1700" dirty="0"/>
          </a:p>
        </p:txBody>
      </p:sp>
      <p:pic>
        <p:nvPicPr>
          <p:cNvPr id="5" name="Content Placeholder 4" descr="Photo of sheep">
            <a:extLst>
              <a:ext uri="{FF2B5EF4-FFF2-40B4-BE49-F238E27FC236}">
                <a16:creationId xmlns:a16="http://schemas.microsoft.com/office/drawing/2014/main" id="{1031A88C-0BDF-DD33-CBF3-1C3BF876F87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1431" r="27922" b="1"/>
          <a:stretch/>
        </p:blipFill>
        <p:spPr bwMode="auto">
          <a:xfrm>
            <a:off x="6961909" y="873877"/>
            <a:ext cx="5230091" cy="601529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59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52C7-3DAC-AFE9-DB80-CB1B7545C713}"/>
              </a:ext>
            </a:extLst>
          </p:cNvPr>
          <p:cNvSpPr>
            <a:spLocks noGrp="1"/>
          </p:cNvSpPr>
          <p:nvPr>
            <p:ph type="title"/>
          </p:nvPr>
        </p:nvSpPr>
        <p:spPr>
          <a:xfrm>
            <a:off x="1441610" y="733157"/>
            <a:ext cx="9895951" cy="1033669"/>
          </a:xfrm>
        </p:spPr>
        <p:txBody>
          <a:bodyPr>
            <a:normAutofit/>
          </a:bodyPr>
          <a:lstStyle/>
          <a:p>
            <a:r>
              <a:rPr lang="en-US" sz="4000" b="1" dirty="0"/>
              <a:t>Post-Entry Requirements: Further Distribution</a:t>
            </a:r>
            <a:endParaRPr lang="en-US" sz="4000" b="1" dirty="0">
              <a:solidFill>
                <a:srgbClr val="FFFFFF"/>
              </a:solidFill>
            </a:endParaRPr>
          </a:p>
        </p:txBody>
      </p:sp>
      <p:sp>
        <p:nvSpPr>
          <p:cNvPr id="3" name="Content Placeholder 2">
            <a:extLst>
              <a:ext uri="{FF2B5EF4-FFF2-40B4-BE49-F238E27FC236}">
                <a16:creationId xmlns:a16="http://schemas.microsoft.com/office/drawing/2014/main" id="{29DEEC6F-6716-F5E0-F836-504B2FF4AA86}"/>
              </a:ext>
            </a:extLst>
          </p:cNvPr>
          <p:cNvSpPr>
            <a:spLocks noGrp="1"/>
          </p:cNvSpPr>
          <p:nvPr>
            <p:ph idx="1"/>
          </p:nvPr>
        </p:nvSpPr>
        <p:spPr>
          <a:xfrm>
            <a:off x="395555" y="1575440"/>
            <a:ext cx="10636280" cy="5841953"/>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ea typeface="+mn-ea"/>
                <a:cs typeface="+mn-cs"/>
              </a:rPr>
              <a:t>The importer of record must inform secondary recipients of necessary guidelines and required recordkeeping for use of the imported germplasm (in writing)</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ea typeface="+mn-ea"/>
                <a:cs typeface="+mn-cs"/>
              </a:rPr>
              <a:t>Must provide import permit to secondary recipients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ea typeface="+mn-ea"/>
                <a:cs typeface="+mn-cs"/>
              </a:rPr>
              <a:t>Secondary recipients, and any other facility receiving the imported germplasm must notify the FiOps District Office in their State in writing (email) within ten (10) business days confirming receipt of the shipment and provide a copy of the import permit.  </a:t>
            </a:r>
          </a:p>
          <a:p>
            <a:pPr marL="0" indent="0">
              <a:buNone/>
            </a:pPr>
            <a:endParaRPr lang="en-US" b="0" i="0" u="none" strike="noStrike" baseline="0" dirty="0"/>
          </a:p>
          <a:p>
            <a:pPr marL="0" indent="0">
              <a:buNone/>
            </a:pPr>
            <a:endParaRPr lang="en-US" b="0" i="0" u="none" strike="noStrike" baseline="0" dirty="0">
              <a:latin typeface="Calibri Light" panose="020F0302020204030204" pitchFamily="34" charset="0"/>
            </a:endParaRPr>
          </a:p>
        </p:txBody>
      </p:sp>
    </p:spTree>
    <p:extLst>
      <p:ext uri="{BB962C8B-B14F-4D97-AF65-F5344CB8AC3E}">
        <p14:creationId xmlns:p14="http://schemas.microsoft.com/office/powerpoint/2010/main" val="44248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52C7-3DAC-AFE9-DB80-CB1B7545C713}"/>
              </a:ext>
            </a:extLst>
          </p:cNvPr>
          <p:cNvSpPr>
            <a:spLocks noGrp="1"/>
          </p:cNvSpPr>
          <p:nvPr>
            <p:ph type="title"/>
          </p:nvPr>
        </p:nvSpPr>
        <p:spPr>
          <a:xfrm>
            <a:off x="1441610" y="541771"/>
            <a:ext cx="9895951" cy="1033669"/>
          </a:xfrm>
        </p:spPr>
        <p:txBody>
          <a:bodyPr>
            <a:normAutofit/>
          </a:bodyPr>
          <a:lstStyle/>
          <a:p>
            <a:r>
              <a:rPr lang="en-US" sz="4000" b="1" dirty="0"/>
              <a:t>Post-Entry Requirements: Further Distribution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29DEEC6F-6716-F5E0-F836-504B2FF4AA86}"/>
              </a:ext>
            </a:extLst>
          </p:cNvPr>
          <p:cNvSpPr>
            <a:spLocks noGrp="1"/>
          </p:cNvSpPr>
          <p:nvPr>
            <p:ph idx="1"/>
          </p:nvPr>
        </p:nvSpPr>
        <p:spPr>
          <a:xfrm>
            <a:off x="459351" y="1896201"/>
            <a:ext cx="10636280" cy="4849519"/>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ea typeface="+mn-ea"/>
                <a:cs typeface="+mn-cs"/>
              </a:rPr>
              <a:t>Sheep and goats from flocks/herds brought onto the importing or secondary premises for artificial insemination or embryo transfer must reside in a flock/herd with both a flock and premises identification listed in SCS Scrapie.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ea typeface="+mn-ea"/>
                <a:cs typeface="+mn-cs"/>
              </a:rPr>
              <a:t>APHIS must receive the flock/herd identification information under the notification procedures outlined previously so staff can make sure progeny derived from the imported germplasm meet requirements and that we can link data in SCS Scrapie.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ea typeface="+mn-ea"/>
                <a:cs typeface="+mn-cs"/>
              </a:rPr>
              <a:t>Identification and recordkeeping requirements are as stated above.</a:t>
            </a:r>
          </a:p>
          <a:p>
            <a:pPr marL="0" indent="0">
              <a:buNone/>
            </a:pPr>
            <a:endParaRPr lang="en-US" sz="1600" b="0" i="0" u="none" strike="noStrike" baseline="0" dirty="0">
              <a:latin typeface="Calibri Light" panose="020F0302020204030204" pitchFamily="34" charset="0"/>
            </a:endParaRPr>
          </a:p>
          <a:p>
            <a:pPr marL="0" indent="0">
              <a:buNone/>
            </a:pPr>
            <a:endParaRPr lang="en-US" sz="1600" b="0" i="0" u="none" strike="noStrike" baseline="0" dirty="0">
              <a:latin typeface="Calibri Light" panose="020F0302020204030204" pitchFamily="34" charset="0"/>
            </a:endParaRPr>
          </a:p>
        </p:txBody>
      </p:sp>
    </p:spTree>
    <p:extLst>
      <p:ext uri="{BB962C8B-B14F-4D97-AF65-F5344CB8AC3E}">
        <p14:creationId xmlns:p14="http://schemas.microsoft.com/office/powerpoint/2010/main" val="16511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A2CD-216B-4845-E69C-93F2767EB303}"/>
              </a:ext>
            </a:extLst>
          </p:cNvPr>
          <p:cNvSpPr>
            <a:spLocks noGrp="1"/>
          </p:cNvSpPr>
          <p:nvPr>
            <p:ph type="title"/>
          </p:nvPr>
        </p:nvSpPr>
        <p:spPr>
          <a:xfrm>
            <a:off x="1296430" y="855467"/>
            <a:ext cx="10515600" cy="1325563"/>
          </a:xfrm>
        </p:spPr>
        <p:txBody>
          <a:bodyPr>
            <a:normAutofit/>
          </a:bodyPr>
          <a:lstStyle/>
          <a:p>
            <a:pPr algn="ctr"/>
            <a:r>
              <a:rPr lang="en-US" sz="3600" b="1" dirty="0"/>
              <a:t>Imported Germplasm and Scrapie Free Flock Certification Program (SFCP) Flocks/Herds</a:t>
            </a:r>
          </a:p>
        </p:txBody>
      </p:sp>
      <p:sp>
        <p:nvSpPr>
          <p:cNvPr id="3" name="Content Placeholder 2">
            <a:extLst>
              <a:ext uri="{FF2B5EF4-FFF2-40B4-BE49-F238E27FC236}">
                <a16:creationId xmlns:a16="http://schemas.microsoft.com/office/drawing/2014/main" id="{DE7D4023-85F6-54BD-634B-9760E271F412}"/>
              </a:ext>
            </a:extLst>
          </p:cNvPr>
          <p:cNvSpPr>
            <a:spLocks noGrp="1"/>
          </p:cNvSpPr>
          <p:nvPr>
            <p:ph sz="half" idx="1"/>
          </p:nvPr>
        </p:nvSpPr>
        <p:spPr>
          <a:xfrm>
            <a:off x="581253" y="2503487"/>
            <a:ext cx="5772150" cy="4351338"/>
          </a:xfrm>
        </p:spPr>
        <p:txBody>
          <a:bodyPr vert="horz" lIns="91440" tIns="45720" rIns="91440" bIns="45720" rtlCol="0" anchor="t">
            <a:normAutofit/>
          </a:bodyPr>
          <a:lstStyle/>
          <a:p>
            <a:r>
              <a:rPr lang="en-US" sz="2400" dirty="0"/>
              <a:t>Status of imported semen does not affect the status of a receiving SFCP flock/herd provided the donors are NOT scrapie positive, scrapie suspect, high risk or genetically susceptible exposed animals.</a:t>
            </a:r>
            <a:endParaRPr lang="en-US" dirty="0"/>
          </a:p>
          <a:p>
            <a:r>
              <a:rPr lang="en-US" sz="2400" dirty="0"/>
              <a:t>Embryos may be used without a reduction in status or status date if they are legally imported into the United States for unrestricted use and if they meet U.S. import requirements.</a:t>
            </a:r>
          </a:p>
        </p:txBody>
      </p:sp>
      <p:pic>
        <p:nvPicPr>
          <p:cNvPr id="6" name="Content Placeholder 5" descr="A close up of a device&#10;&#10;Description automatically generated">
            <a:extLst>
              <a:ext uri="{FF2B5EF4-FFF2-40B4-BE49-F238E27FC236}">
                <a16:creationId xmlns:a16="http://schemas.microsoft.com/office/drawing/2014/main" id="{0651C60B-C3A5-4057-5E55-54E7F5AEA4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7045325" y="2828528"/>
            <a:ext cx="3435350" cy="3264693"/>
          </a:xfrm>
        </p:spPr>
      </p:pic>
    </p:spTree>
    <p:extLst>
      <p:ext uri="{BB962C8B-B14F-4D97-AF65-F5344CB8AC3E}">
        <p14:creationId xmlns:p14="http://schemas.microsoft.com/office/powerpoint/2010/main" val="148779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B518-E5FD-2FF4-C1EB-DFB70DD10773}"/>
              </a:ext>
            </a:extLst>
          </p:cNvPr>
          <p:cNvSpPr>
            <a:spLocks noGrp="1"/>
          </p:cNvSpPr>
          <p:nvPr>
            <p:ph type="title"/>
          </p:nvPr>
        </p:nvSpPr>
        <p:spPr>
          <a:xfrm>
            <a:off x="1050174" y="5016025"/>
            <a:ext cx="10515600" cy="1435928"/>
          </a:xfrm>
        </p:spPr>
        <p:txBody>
          <a:bodyPr vert="horz" lIns="91440" tIns="45720" rIns="91440" bIns="45720" rtlCol="0" anchor="b">
            <a:normAutofit/>
          </a:bodyPr>
          <a:lstStyle/>
          <a:p>
            <a:pPr algn="ctr"/>
            <a:r>
              <a:rPr kumimoji="0" lang="en-US" sz="2800" b="1" i="0" u="none" strike="noStrike" kern="1200" cap="none" spc="0" normalizeH="0" baseline="0" noProof="0" dirty="0">
                <a:ln>
                  <a:noFill/>
                </a:ln>
                <a:effectLst/>
                <a:uLnTx/>
                <a:uFillTx/>
              </a:rPr>
              <a:t>For More Information:</a:t>
            </a:r>
            <a:br>
              <a:rPr kumimoji="0" lang="en-US" sz="2800" b="1" i="0" u="none" strike="noStrike" kern="1200" cap="none" spc="0" normalizeH="0" baseline="0" noProof="0" dirty="0">
                <a:ln>
                  <a:noFill/>
                </a:ln>
                <a:effectLst/>
                <a:uLnTx/>
                <a:uFillTx/>
              </a:rPr>
            </a:br>
            <a:r>
              <a:rPr kumimoji="0" lang="en-US" sz="2800" b="0" i="0" u="none" strike="noStrike" kern="1200" cap="none" spc="0" normalizeH="0" baseline="0" noProof="0" dirty="0">
                <a:ln>
                  <a:noFill/>
                </a:ln>
                <a:effectLst/>
                <a:uLnTx/>
                <a:uFillTx/>
                <a:hlinkClick r:id="rId2">
                  <a:extLst>
                    <a:ext uri="{A12FA001-AC4F-418D-AE19-62706E023703}">
                      <ahyp:hlinkClr xmlns:ahyp="http://schemas.microsoft.com/office/drawing/2018/hyperlinkcolor" val="tx"/>
                    </a:ext>
                  </a:extLst>
                </a:hlinkClick>
              </a:rPr>
              <a:t>www.aphis.usda.gov/live-animal-import/sheep-goats-germplasm</a:t>
            </a:r>
            <a:endParaRPr lang="en-US" sz="2800" dirty="0"/>
          </a:p>
        </p:txBody>
      </p:sp>
      <p:pic>
        <p:nvPicPr>
          <p:cNvPr id="22" name="Picture 2" descr="Goat - Wikipedia">
            <a:extLst>
              <a:ext uri="{FF2B5EF4-FFF2-40B4-BE49-F238E27FC236}">
                <a16:creationId xmlns:a16="http://schemas.microsoft.com/office/drawing/2014/main" id="{B9736F05-2D28-2340-1BD3-27225C4ABFC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1252"/>
          <a:stretch/>
        </p:blipFill>
        <p:spPr bwMode="auto">
          <a:xfrm>
            <a:off x="3405015" y="841204"/>
            <a:ext cx="5552735" cy="4593241"/>
          </a:xfrm>
          <a:prstGeom prst="rect">
            <a:avLst/>
          </a:prstGeom>
          <a:solidFill>
            <a:srgbClr val="FFFFFF"/>
          </a:solidFill>
        </p:spPr>
      </p:pic>
    </p:spTree>
    <p:extLst>
      <p:ext uri="{BB962C8B-B14F-4D97-AF65-F5344CB8AC3E}">
        <p14:creationId xmlns:p14="http://schemas.microsoft.com/office/powerpoint/2010/main" val="9914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C2D4-CD3A-CF3E-A276-BD0327CE3FD5}"/>
              </a:ext>
            </a:extLst>
          </p:cNvPr>
          <p:cNvSpPr>
            <a:spLocks noGrp="1"/>
          </p:cNvSpPr>
          <p:nvPr>
            <p:ph type="title"/>
          </p:nvPr>
        </p:nvSpPr>
        <p:spPr/>
        <p:txBody>
          <a:bodyPr/>
          <a:lstStyle/>
          <a:p>
            <a:pPr algn="ctr"/>
            <a:r>
              <a:rPr lang="en-US"/>
              <a:t>Scrapie References</a:t>
            </a:r>
          </a:p>
        </p:txBody>
      </p:sp>
      <p:sp>
        <p:nvSpPr>
          <p:cNvPr id="3" name="Content Placeholder 2">
            <a:extLst>
              <a:ext uri="{FF2B5EF4-FFF2-40B4-BE49-F238E27FC236}">
                <a16:creationId xmlns:a16="http://schemas.microsoft.com/office/drawing/2014/main" id="{B2511912-DE41-190E-00F1-332273F48710}"/>
              </a:ext>
            </a:extLst>
          </p:cNvPr>
          <p:cNvSpPr>
            <a:spLocks noGrp="1"/>
          </p:cNvSpPr>
          <p:nvPr>
            <p:ph idx="1"/>
          </p:nvPr>
        </p:nvSpPr>
        <p:spPr/>
        <p:txBody>
          <a:bodyPr/>
          <a:lstStyle/>
          <a:p>
            <a:pPr marL="0" marR="0" indent="0">
              <a:spcBef>
                <a:spcPts val="0"/>
              </a:spcBef>
              <a:spcAft>
                <a:spcPts val="0"/>
              </a:spcAft>
              <a:buNone/>
            </a:pPr>
            <a:r>
              <a:rPr lang="en-US" sz="2000" dirty="0">
                <a:effectLst/>
                <a:ea typeface="Aptos" panose="020B0004020202020204" pitchFamily="34" charset="0"/>
                <a:cs typeface="Aptos" panose="020B0004020202020204" pitchFamily="34" charset="0"/>
              </a:rPr>
              <a:t>Links to scientific publications of transmission studies regarding semen and embryos:</a:t>
            </a:r>
          </a:p>
          <a:p>
            <a:pPr marL="0" marR="0" indent="0">
              <a:spcBef>
                <a:spcPts val="0"/>
              </a:spcBef>
              <a:spcAft>
                <a:spcPts val="0"/>
              </a:spcAft>
              <a:buNone/>
            </a:pPr>
            <a:endParaRPr lang="en-US" sz="2000" dirty="0">
              <a:effectLst/>
              <a:ea typeface="Aptos" panose="020B0004020202020204" pitchFamily="34" charset="0"/>
              <a:cs typeface="Aptos" panose="020B0004020202020204" pitchFamily="34" charset="0"/>
            </a:endParaRPr>
          </a:p>
          <a:p>
            <a:pPr marL="0" marR="0">
              <a:spcBef>
                <a:spcPts val="0"/>
              </a:spcBef>
              <a:spcAft>
                <a:spcPts val="0"/>
              </a:spcAft>
            </a:pPr>
            <a:r>
              <a:rPr lang="en-US" sz="2000" u="sng" dirty="0" err="1">
                <a:solidFill>
                  <a:srgbClr val="0070C0"/>
                </a:solidFill>
                <a:effectLst/>
                <a:ea typeface="Aptos" panose="020B0004020202020204" pitchFamily="34" charset="0"/>
                <a:cs typeface="Aptos" panose="020B0004020202020204" pitchFamily="34" charset="0"/>
              </a:rPr>
              <a:t>PrP</a:t>
            </a:r>
            <a:r>
              <a:rPr lang="en-US" sz="2000" u="sng" dirty="0">
                <a:solidFill>
                  <a:srgbClr val="0070C0"/>
                </a:solidFill>
                <a:effectLst/>
                <a:ea typeface="Aptos" panose="020B0004020202020204" pitchFamily="34" charset="0"/>
                <a:cs typeface="Aptos" panose="020B0004020202020204" pitchFamily="34" charset="0"/>
              </a:rPr>
              <a:t>(Sc) </a:t>
            </a:r>
            <a:r>
              <a:rPr lang="en-US" sz="2000" u="sng" dirty="0">
                <a:solidFill>
                  <a:srgbClr val="0000FF"/>
                </a:solidFill>
                <a:effectLst/>
                <a:ea typeface="Aptos" panose="020B0004020202020204" pitchFamily="34" charset="0"/>
                <a:cs typeface="Aptos" panose="020B0004020202020204" pitchFamily="34" charset="0"/>
                <a:hlinkClick r:id="rId2"/>
              </a:rPr>
              <a:t>detection and infectivity in semen from scrapie-infected sheep </a:t>
            </a:r>
            <a:endParaRPr lang="en-US" sz="2000" u="sng" dirty="0">
              <a:solidFill>
                <a:srgbClr val="0000FF"/>
              </a:solidFill>
              <a:effectLst/>
              <a:ea typeface="Aptos" panose="020B0004020202020204" pitchFamily="34" charset="0"/>
              <a:cs typeface="Aptos" panose="020B0004020202020204" pitchFamily="34" charset="0"/>
            </a:endParaRPr>
          </a:p>
          <a:p>
            <a:pPr algn="l"/>
            <a:r>
              <a:rPr lang="en-US" sz="2000" i="0" dirty="0">
                <a:solidFill>
                  <a:srgbClr val="212121"/>
                </a:solidFill>
                <a:effectLst/>
                <a:highlight>
                  <a:srgbClr val="FFFFFF"/>
                </a:highlight>
                <a:hlinkClick r:id="rId3"/>
              </a:rPr>
              <a:t>Prion protein is secreted in soluble forms in the epididymal fluid and proteolytically processed and transported in seminal plasma</a:t>
            </a:r>
            <a:endParaRPr lang="en-US" sz="2000" dirty="0">
              <a:effectLst/>
              <a:ea typeface="Aptos" panose="020B0004020202020204" pitchFamily="34" charset="0"/>
              <a:cs typeface="Aptos" panose="020B0004020202020204" pitchFamily="34" charset="0"/>
            </a:endParaRPr>
          </a:p>
          <a:p>
            <a:pPr marL="0" marR="0">
              <a:spcBef>
                <a:spcPts val="0"/>
              </a:spcBef>
              <a:spcAft>
                <a:spcPts val="0"/>
              </a:spcAft>
            </a:pPr>
            <a:r>
              <a:rPr lang="en-US" sz="2000" u="sng" dirty="0">
                <a:solidFill>
                  <a:srgbClr val="0000FF"/>
                </a:solidFill>
                <a:effectLst/>
                <a:ea typeface="Aptos" panose="020B0004020202020204" pitchFamily="34" charset="0"/>
                <a:cs typeface="Aptos" panose="020B0004020202020204" pitchFamily="34" charset="0"/>
                <a:hlinkClick r:id="rId4"/>
              </a:rPr>
              <a:t>Prevention of scrapie transmission in sheep, using embryo transfer - PubMed (nih.gov)</a:t>
            </a:r>
            <a:endParaRPr lang="en-US" sz="2000" u="sng" dirty="0">
              <a:solidFill>
                <a:srgbClr val="0000FF"/>
              </a:solidFill>
              <a:effectLst/>
              <a:ea typeface="Aptos" panose="020B0004020202020204" pitchFamily="34" charset="0"/>
              <a:cs typeface="Aptos" panose="020B0004020202020204" pitchFamily="34" charset="0"/>
            </a:endParaRPr>
          </a:p>
          <a:p>
            <a:pPr marL="0">
              <a:spcBef>
                <a:spcPts val="0"/>
              </a:spcBef>
            </a:pPr>
            <a:r>
              <a:rPr lang="en-US" sz="2000" b="0" i="0" dirty="0">
                <a:solidFill>
                  <a:srgbClr val="1F1F1F"/>
                </a:solidFill>
                <a:effectLst/>
                <a:hlinkClick r:id="rId5"/>
              </a:rPr>
              <a:t>Failure to transmit scrapie infection by transferring preimplantation embryos from naturally infected   donor sheep</a:t>
            </a:r>
            <a:endParaRPr lang="en-US" sz="2000" b="0" i="0" dirty="0">
              <a:solidFill>
                <a:srgbClr val="1F1F1F"/>
              </a:solidFill>
              <a:effectLst/>
            </a:endParaRPr>
          </a:p>
          <a:p>
            <a:pPr marL="0">
              <a:spcBef>
                <a:spcPts val="0"/>
              </a:spcBef>
            </a:pPr>
            <a:r>
              <a:rPr lang="en-US" sz="2000" i="0" dirty="0">
                <a:solidFill>
                  <a:srgbClr val="212121"/>
                </a:solidFill>
                <a:effectLst/>
                <a:highlight>
                  <a:srgbClr val="FFFFFF"/>
                </a:highlight>
                <a:hlinkClick r:id="rId6"/>
              </a:rPr>
              <a:t>Observations on the transmission of scrapie in experiments using embryo transfer</a:t>
            </a:r>
            <a:endParaRPr lang="en-US" sz="2000" i="0" dirty="0">
              <a:solidFill>
                <a:srgbClr val="212121"/>
              </a:solidFill>
              <a:effectLst/>
              <a:highlight>
                <a:srgbClr val="FFFFFF"/>
              </a:highlight>
            </a:endParaRPr>
          </a:p>
          <a:p>
            <a:pPr marL="0">
              <a:spcBef>
                <a:spcPts val="0"/>
              </a:spcBef>
            </a:pPr>
            <a:endParaRPr lang="en-US" sz="2000" b="0" i="0" dirty="0">
              <a:solidFill>
                <a:srgbClr val="1F1F1F"/>
              </a:solidFill>
              <a:effectLst/>
            </a:endParaRPr>
          </a:p>
          <a:p>
            <a:pPr marL="0" marR="0">
              <a:spcBef>
                <a:spcPts val="0"/>
              </a:spcBef>
              <a:spcAft>
                <a:spcPts val="0"/>
              </a:spcAft>
            </a:pPr>
            <a:endParaRPr lang="en-US" sz="2000" dirty="0">
              <a:effectLst/>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365983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3815-9FF2-0C63-1356-90B60A9D7A9D}"/>
              </a:ext>
            </a:extLst>
          </p:cNvPr>
          <p:cNvSpPr>
            <a:spLocks noGrp="1"/>
          </p:cNvSpPr>
          <p:nvPr>
            <p:ph type="title"/>
          </p:nvPr>
        </p:nvSpPr>
        <p:spPr>
          <a:xfrm>
            <a:off x="41565" y="1276423"/>
            <a:ext cx="12074235" cy="954194"/>
          </a:xfrm>
        </p:spPr>
        <p:txBody>
          <a:bodyPr anchor="t">
            <a:noAutofit/>
          </a:bodyPr>
          <a:lstStyle/>
          <a:p>
            <a:pPr algn="ctr"/>
            <a:r>
              <a:rPr lang="en-US" sz="3600" b="1" dirty="0"/>
              <a:t>Scrapie Affected Countries from which Sheep and Goat Germplasm can be Imported into the United States</a:t>
            </a:r>
          </a:p>
        </p:txBody>
      </p:sp>
      <p:graphicFrame>
        <p:nvGraphicFramePr>
          <p:cNvPr id="5" name="Content Placeholder 4">
            <a:extLst>
              <a:ext uri="{FF2B5EF4-FFF2-40B4-BE49-F238E27FC236}">
                <a16:creationId xmlns:a16="http://schemas.microsoft.com/office/drawing/2014/main" id="{33FCA047-5F2A-ABEA-2FC8-905F718B5416}"/>
              </a:ext>
            </a:extLst>
          </p:cNvPr>
          <p:cNvGraphicFramePr>
            <a:graphicFrameLocks noGrp="1"/>
          </p:cNvGraphicFramePr>
          <p:nvPr>
            <p:ph idx="1"/>
            <p:extLst>
              <p:ext uri="{D42A27DB-BD31-4B8C-83A1-F6EECF244321}">
                <p14:modId xmlns:p14="http://schemas.microsoft.com/office/powerpoint/2010/main" val="1017147926"/>
              </p:ext>
            </p:extLst>
          </p:nvPr>
        </p:nvGraphicFramePr>
        <p:xfrm>
          <a:off x="1378743" y="2681359"/>
          <a:ext cx="9539888" cy="3717172"/>
        </p:xfrm>
        <a:graphic>
          <a:graphicData uri="http://schemas.openxmlformats.org/drawingml/2006/table">
            <a:tbl>
              <a:tblPr firstRow="1" bandRow="1">
                <a:tableStyleId>{5C22544A-7EE6-4342-B048-85BDC9FD1C3A}</a:tableStyleId>
              </a:tblPr>
              <a:tblGrid>
                <a:gridCol w="4817341">
                  <a:extLst>
                    <a:ext uri="{9D8B030D-6E8A-4147-A177-3AD203B41FA5}">
                      <a16:colId xmlns:a16="http://schemas.microsoft.com/office/drawing/2014/main" val="557234630"/>
                    </a:ext>
                  </a:extLst>
                </a:gridCol>
                <a:gridCol w="4722547">
                  <a:extLst>
                    <a:ext uri="{9D8B030D-6E8A-4147-A177-3AD203B41FA5}">
                      <a16:colId xmlns:a16="http://schemas.microsoft.com/office/drawing/2014/main" val="1211598250"/>
                    </a:ext>
                  </a:extLst>
                </a:gridCol>
              </a:tblGrid>
              <a:tr h="498043">
                <a:tc>
                  <a:txBody>
                    <a:bodyPr/>
                    <a:lstStyle/>
                    <a:p>
                      <a:pPr algn="ctr"/>
                      <a:r>
                        <a:rPr lang="en-US" sz="2500" dirty="0"/>
                        <a:t>Ovine/Caprine Semen</a:t>
                      </a:r>
                    </a:p>
                  </a:txBody>
                  <a:tcPr marL="82956" marR="82956" marT="41478" marB="41478"/>
                </a:tc>
                <a:tc>
                  <a:txBody>
                    <a:bodyPr/>
                    <a:lstStyle/>
                    <a:p>
                      <a:pPr algn="ctr"/>
                      <a:r>
                        <a:rPr lang="en-US" sz="2500"/>
                        <a:t>Ovine/Caprine Embryos</a:t>
                      </a:r>
                    </a:p>
                  </a:txBody>
                  <a:tcPr marL="82956" marR="82956" marT="41478" marB="41478"/>
                </a:tc>
                <a:extLst>
                  <a:ext uri="{0D108BD9-81ED-4DB2-BD59-A6C34878D82A}">
                    <a16:rowId xmlns:a16="http://schemas.microsoft.com/office/drawing/2014/main" val="1920154308"/>
                  </a:ext>
                </a:extLst>
              </a:tr>
              <a:tr h="3219129">
                <a:tc>
                  <a:txBody>
                    <a:bodyPr/>
                    <a:lstStyle/>
                    <a:p>
                      <a:pPr marL="342900" indent="-342900">
                        <a:buFont typeface="Arial" panose="020B0604020202020204" pitchFamily="34" charset="0"/>
                        <a:buChar char="•"/>
                      </a:pPr>
                      <a:r>
                        <a:rPr lang="en-US" sz="2200" dirty="0"/>
                        <a:t>Canada</a:t>
                      </a:r>
                    </a:p>
                    <a:p>
                      <a:pPr marL="342900" indent="-342900">
                        <a:buFont typeface="Arial" panose="020B0604020202020204" pitchFamily="34" charset="0"/>
                        <a:buChar char="•"/>
                      </a:pPr>
                      <a:r>
                        <a:rPr lang="en-US" sz="2200" dirty="0"/>
                        <a:t>Iceland</a:t>
                      </a:r>
                    </a:p>
                    <a:p>
                      <a:pPr marL="342900" indent="-342900">
                        <a:buFont typeface="Arial" panose="020B0604020202020204" pitchFamily="34" charset="0"/>
                        <a:buChar char="•"/>
                      </a:pPr>
                      <a:r>
                        <a:rPr lang="en-US" sz="2200" dirty="0"/>
                        <a:t>United Kingdom (Great Britain and Northern Ireland)</a:t>
                      </a:r>
                    </a:p>
                    <a:p>
                      <a:pPr marL="342900" indent="-342900">
                        <a:buFont typeface="Arial" panose="020B0604020202020204" pitchFamily="34" charset="0"/>
                        <a:buChar char="•"/>
                      </a:pPr>
                      <a:r>
                        <a:rPr lang="en-US" sz="2200" dirty="0"/>
                        <a:t>European Union (Model Health Certificate)</a:t>
                      </a:r>
                    </a:p>
                    <a:p>
                      <a:pPr marL="457200" lvl="1" indent="0">
                        <a:buFont typeface="Arial" panose="020B0604020202020204" pitchFamily="34" charset="0"/>
                        <a:buNone/>
                      </a:pPr>
                      <a:r>
                        <a:rPr lang="en-US" sz="2000" dirty="0"/>
                        <a:t>- Belgium (country specific certificate)</a:t>
                      </a:r>
                    </a:p>
                    <a:p>
                      <a:pPr marL="457200" lvl="1" indent="0">
                        <a:buFont typeface="Arial" panose="020B0604020202020204" pitchFamily="34" charset="0"/>
                        <a:buNone/>
                      </a:pPr>
                      <a:r>
                        <a:rPr lang="en-US" sz="2000" dirty="0"/>
                        <a:t>- Spain (country specific certificate)</a:t>
                      </a:r>
                    </a:p>
                    <a:p>
                      <a:pPr marL="285750" indent="-285750">
                        <a:buFont typeface="Arial" panose="020B0604020202020204" pitchFamily="34" charset="0"/>
                        <a:buChar char="•"/>
                      </a:pPr>
                      <a:endParaRPr lang="en-US" sz="1600" dirty="0"/>
                    </a:p>
                  </a:txBody>
                  <a:tcPr marL="82956" marR="82956" marT="41478" marB="41478"/>
                </a:tc>
                <a:tc>
                  <a:txBody>
                    <a:bodyPr/>
                    <a:lstStyle/>
                    <a:p>
                      <a:pPr marL="342900" indent="-342900">
                        <a:buFont typeface="Arial" panose="020B0604020202020204" pitchFamily="34" charset="0"/>
                        <a:buChar char="•"/>
                      </a:pPr>
                      <a:r>
                        <a:rPr lang="en-US" sz="2200" dirty="0"/>
                        <a:t>United Kingdom (Great Britain and Northern Ireland)</a:t>
                      </a:r>
                    </a:p>
                    <a:p>
                      <a:pPr marL="342900" indent="-342900">
                        <a:buFont typeface="Arial" panose="020B0604020202020204" pitchFamily="34" charset="0"/>
                        <a:buChar char="•"/>
                      </a:pPr>
                      <a:r>
                        <a:rPr lang="en-US" sz="2200" dirty="0"/>
                        <a:t>Belgium</a:t>
                      </a:r>
                    </a:p>
                  </a:txBody>
                  <a:tcPr marL="82956" marR="82956" marT="41478" marB="41478"/>
                </a:tc>
                <a:extLst>
                  <a:ext uri="{0D108BD9-81ED-4DB2-BD59-A6C34878D82A}">
                    <a16:rowId xmlns:a16="http://schemas.microsoft.com/office/drawing/2014/main" val="3819401259"/>
                  </a:ext>
                </a:extLst>
              </a:tr>
            </a:tbl>
          </a:graphicData>
        </a:graphic>
      </p:graphicFrame>
      <p:sp>
        <p:nvSpPr>
          <p:cNvPr id="3" name="TextBox 2">
            <a:extLst>
              <a:ext uri="{FF2B5EF4-FFF2-40B4-BE49-F238E27FC236}">
                <a16:creationId xmlns:a16="http://schemas.microsoft.com/office/drawing/2014/main" id="{719F6F21-D770-24B5-D802-26205C580F22}"/>
              </a:ext>
            </a:extLst>
          </p:cNvPr>
          <p:cNvSpPr txBox="1"/>
          <p:nvPr/>
        </p:nvSpPr>
        <p:spPr>
          <a:xfrm>
            <a:off x="2182006" y="6398531"/>
            <a:ext cx="7933362" cy="369332"/>
          </a:xfrm>
          <a:prstGeom prst="rect">
            <a:avLst/>
          </a:prstGeom>
          <a:noFill/>
        </p:spPr>
        <p:txBody>
          <a:bodyPr wrap="square" rtlCol="0">
            <a:spAutoFit/>
          </a:bodyPr>
          <a:lstStyle/>
          <a:p>
            <a:pPr algn="ctr"/>
            <a:r>
              <a:rPr lang="en-US" dirty="0">
                <a:hlinkClick r:id="rId2"/>
              </a:rPr>
              <a:t>www.aphis.usda.gov/live-animal-import/sheep-goats-germplasm</a:t>
            </a:r>
            <a:r>
              <a:rPr lang="en-US" dirty="0"/>
              <a:t> </a:t>
            </a:r>
          </a:p>
        </p:txBody>
      </p:sp>
    </p:spTree>
    <p:extLst>
      <p:ext uri="{BB962C8B-B14F-4D97-AF65-F5344CB8AC3E}">
        <p14:creationId xmlns:p14="http://schemas.microsoft.com/office/powerpoint/2010/main" val="18011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6037-D972-C408-A0DE-83BC8112B9A6}"/>
              </a:ext>
            </a:extLst>
          </p:cNvPr>
          <p:cNvSpPr>
            <a:spLocks noGrp="1"/>
          </p:cNvSpPr>
          <p:nvPr>
            <p:ph type="title"/>
          </p:nvPr>
        </p:nvSpPr>
        <p:spPr>
          <a:xfrm>
            <a:off x="572493" y="238539"/>
            <a:ext cx="11018520" cy="1434415"/>
          </a:xfrm>
        </p:spPr>
        <p:txBody>
          <a:bodyPr anchor="b">
            <a:normAutofit/>
          </a:bodyPr>
          <a:lstStyle/>
          <a:p>
            <a:r>
              <a:rPr lang="en-US" sz="3600" b="1" dirty="0"/>
              <a:t>Eligible Receiving Premises in the United States</a:t>
            </a:r>
            <a:endParaRPr lang="en-US" b="1" dirty="0"/>
          </a:p>
        </p:txBody>
      </p:sp>
      <p:sp>
        <p:nvSpPr>
          <p:cNvPr id="3" name="Content Placeholder 2">
            <a:extLst>
              <a:ext uri="{FF2B5EF4-FFF2-40B4-BE49-F238E27FC236}">
                <a16:creationId xmlns:a16="http://schemas.microsoft.com/office/drawing/2014/main" id="{C575BD86-73E1-69ED-91CE-FA2A2C91AC34}"/>
              </a:ext>
            </a:extLst>
          </p:cNvPr>
          <p:cNvSpPr>
            <a:spLocks noGrp="1"/>
          </p:cNvSpPr>
          <p:nvPr>
            <p:ph idx="1"/>
          </p:nvPr>
        </p:nvSpPr>
        <p:spPr>
          <a:xfrm>
            <a:off x="572493" y="2071316"/>
            <a:ext cx="6713552" cy="4119172"/>
          </a:xfrm>
        </p:spPr>
        <p:txBody>
          <a:bodyPr anchor="t">
            <a:normAutofit/>
          </a:bodyPr>
          <a:lstStyle/>
          <a:p>
            <a:r>
              <a:rPr lang="en-US" sz="2200" dirty="0"/>
              <a:t>Imported semen/embryos - only eligible for transfer to females residing in eligible flocks/herds</a:t>
            </a:r>
          </a:p>
          <a:p>
            <a:r>
              <a:rPr lang="en-US" sz="2200" dirty="0"/>
              <a:t>Receiving flock/herd must have a Flock ID and  Premises ID recorded in the National Scrapie Database (SCS SCR)</a:t>
            </a:r>
          </a:p>
          <a:p>
            <a:r>
              <a:rPr lang="en-US" sz="2200" dirty="0"/>
              <a:t>Importing APHIS-approved germplasm storage facility must have a Premises ID recorded in the National Scrapie Database (SCS SCR)</a:t>
            </a:r>
          </a:p>
          <a:p>
            <a:pPr lvl="1"/>
            <a:r>
              <a:rPr lang="en-US" sz="2200" dirty="0"/>
              <a:t>Artificial insemination/embryo transfer only to females residing in eligible flocks/herds</a:t>
            </a:r>
          </a:p>
          <a:p>
            <a:endParaRPr lang="en-US" sz="2200" dirty="0"/>
          </a:p>
        </p:txBody>
      </p:sp>
      <p:pic>
        <p:nvPicPr>
          <p:cNvPr id="8" name="Picture 7" descr="Two sheep in a pen&#10;&#10;Description automatically generated">
            <a:extLst>
              <a:ext uri="{FF2B5EF4-FFF2-40B4-BE49-F238E27FC236}">
                <a16:creationId xmlns:a16="http://schemas.microsoft.com/office/drawing/2014/main" id="{0C96DB6A-3DBE-B650-8EF4-696E8AD0E9A7}"/>
              </a:ext>
            </a:extLst>
          </p:cNvPr>
          <p:cNvPicPr>
            <a:picLocks noChangeAspect="1"/>
          </p:cNvPicPr>
          <p:nvPr/>
        </p:nvPicPr>
        <p:blipFill rotWithShape="1">
          <a:blip r:embed="rId2">
            <a:extLst>
              <a:ext uri="{28A0092B-C50C-407E-A947-70E740481C1C}">
                <a14:useLocalDpi xmlns:a14="http://schemas.microsoft.com/office/drawing/2010/main" val="0"/>
              </a:ext>
            </a:extLst>
          </a:blip>
          <a:srcRect l="13484" r="22300" b="2"/>
          <a:stretch/>
        </p:blipFill>
        <p:spPr>
          <a:xfrm>
            <a:off x="7675658" y="2093976"/>
            <a:ext cx="3941064" cy="4096512"/>
          </a:xfrm>
          <a:prstGeom prst="rect">
            <a:avLst/>
          </a:prstGeom>
        </p:spPr>
      </p:pic>
    </p:spTree>
    <p:extLst>
      <p:ext uri="{BB962C8B-B14F-4D97-AF65-F5344CB8AC3E}">
        <p14:creationId xmlns:p14="http://schemas.microsoft.com/office/powerpoint/2010/main" val="273833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E962-1D48-8B48-2039-FF0192B71372}"/>
              </a:ext>
            </a:extLst>
          </p:cNvPr>
          <p:cNvSpPr>
            <a:spLocks noGrp="1"/>
          </p:cNvSpPr>
          <p:nvPr>
            <p:ph type="title"/>
          </p:nvPr>
        </p:nvSpPr>
        <p:spPr>
          <a:xfrm>
            <a:off x="1125604" y="313362"/>
            <a:ext cx="9392421" cy="1330841"/>
          </a:xfrm>
        </p:spPr>
        <p:txBody>
          <a:bodyPr>
            <a:normAutofit/>
          </a:bodyPr>
          <a:lstStyle/>
          <a:p>
            <a:r>
              <a:rPr lang="en-US" sz="3600" b="1" dirty="0"/>
              <a:t>Requirements to Import</a:t>
            </a:r>
          </a:p>
        </p:txBody>
      </p:sp>
      <p:sp>
        <p:nvSpPr>
          <p:cNvPr id="3" name="Content Placeholder 2">
            <a:extLst>
              <a:ext uri="{FF2B5EF4-FFF2-40B4-BE49-F238E27FC236}">
                <a16:creationId xmlns:a16="http://schemas.microsoft.com/office/drawing/2014/main" id="{6790ABFB-F366-B733-D9C0-7EF895F3EBF3}"/>
              </a:ext>
            </a:extLst>
          </p:cNvPr>
          <p:cNvSpPr>
            <a:spLocks noGrp="1"/>
          </p:cNvSpPr>
          <p:nvPr>
            <p:ph idx="1"/>
          </p:nvPr>
        </p:nvSpPr>
        <p:spPr>
          <a:xfrm>
            <a:off x="568518" y="1940438"/>
            <a:ext cx="4958966" cy="4604200"/>
          </a:xfrm>
        </p:spPr>
        <p:txBody>
          <a:bodyPr vert="horz" lIns="91440" tIns="45720" rIns="91440" bIns="45720" rtlCol="0" anchor="t">
            <a:normAutofit/>
          </a:bodyPr>
          <a:lstStyle/>
          <a:p>
            <a:r>
              <a:rPr lang="en-US" sz="2200" dirty="0"/>
              <a:t>Import Permit</a:t>
            </a:r>
          </a:p>
          <a:p>
            <a:pPr lvl="1"/>
            <a:r>
              <a:rPr lang="en-US" sz="2200" dirty="0"/>
              <a:t>Apply for a permit electronically through APHIS </a:t>
            </a:r>
            <a:r>
              <a:rPr lang="en-US" sz="2200" dirty="0" err="1"/>
              <a:t>eFile</a:t>
            </a:r>
            <a:r>
              <a:rPr lang="en-US" sz="2200" dirty="0"/>
              <a:t> (VS Form 17-129)</a:t>
            </a:r>
          </a:p>
          <a:p>
            <a:pPr lvl="1"/>
            <a:r>
              <a:rPr lang="en-US" sz="2200" dirty="0"/>
              <a:t>Premises ID and if applicable flock ID recorded in National Scrapie Database</a:t>
            </a:r>
          </a:p>
          <a:p>
            <a:pPr lvl="1"/>
            <a:r>
              <a:rPr lang="en-US" sz="2200" dirty="0"/>
              <a:t>Confirmation of understanding of post-entry requirements</a:t>
            </a:r>
          </a:p>
          <a:p>
            <a:pPr lvl="1"/>
            <a:r>
              <a:rPr lang="en-US" sz="2200" dirty="0"/>
              <a:t>Importer must schedule inspection with APHIS port Veterinary Medical Officer at the port of entry prior to permit issuance</a:t>
            </a:r>
          </a:p>
          <a:p>
            <a:endParaRPr lang="en-US" sz="2000" dirty="0"/>
          </a:p>
        </p:txBody>
      </p:sp>
      <p:pic>
        <p:nvPicPr>
          <p:cNvPr id="9" name="Picture 8" descr="Screenshot of the Veterinary Services Permitting Assistant">
            <a:extLst>
              <a:ext uri="{FF2B5EF4-FFF2-40B4-BE49-F238E27FC236}">
                <a16:creationId xmlns:a16="http://schemas.microsoft.com/office/drawing/2014/main" id="{C28C36AE-62D9-5031-F27D-F05E015E5E42}"/>
              </a:ext>
            </a:extLst>
          </p:cNvPr>
          <p:cNvPicPr>
            <a:picLocks noChangeAspect="1"/>
          </p:cNvPicPr>
          <p:nvPr/>
        </p:nvPicPr>
        <p:blipFill>
          <a:blip r:embed="rId2"/>
          <a:stretch>
            <a:fillRect/>
          </a:stretch>
        </p:blipFill>
        <p:spPr>
          <a:xfrm>
            <a:off x="5739592" y="2095500"/>
            <a:ext cx="6287786" cy="4449138"/>
          </a:xfrm>
          <a:prstGeom prst="rect">
            <a:avLst/>
          </a:prstGeom>
          <a:effectLst>
            <a:outerShdw blurRad="76200" sx="102000" sy="102000" algn="ctr" rotWithShape="0">
              <a:prstClr val="black">
                <a:alpha val="40000"/>
              </a:prstClr>
            </a:outerShdw>
          </a:effectLst>
        </p:spPr>
      </p:pic>
    </p:spTree>
    <p:extLst>
      <p:ext uri="{BB962C8B-B14F-4D97-AF65-F5344CB8AC3E}">
        <p14:creationId xmlns:p14="http://schemas.microsoft.com/office/powerpoint/2010/main" val="124135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F9A7-AFEA-99B5-A9E9-F4403E3A13C0}"/>
              </a:ext>
            </a:extLst>
          </p:cNvPr>
          <p:cNvSpPr>
            <a:spLocks noGrp="1"/>
          </p:cNvSpPr>
          <p:nvPr>
            <p:ph type="title"/>
          </p:nvPr>
        </p:nvSpPr>
        <p:spPr>
          <a:xfrm>
            <a:off x="838200" y="365125"/>
            <a:ext cx="10515600" cy="1435928"/>
          </a:xfrm>
        </p:spPr>
        <p:txBody>
          <a:bodyPr anchor="b">
            <a:normAutofit/>
          </a:bodyPr>
          <a:lstStyle/>
          <a:p>
            <a:r>
              <a:rPr lang="en-US" sz="3600" b="1" dirty="0"/>
              <a:t>Requirements to Import (continued)</a:t>
            </a:r>
          </a:p>
        </p:txBody>
      </p:sp>
      <p:sp>
        <p:nvSpPr>
          <p:cNvPr id="12" name="Content Placeholder 3">
            <a:extLst>
              <a:ext uri="{FF2B5EF4-FFF2-40B4-BE49-F238E27FC236}">
                <a16:creationId xmlns:a16="http://schemas.microsoft.com/office/drawing/2014/main" id="{17384AF1-45CA-1006-8669-BFFEB30C3B5C}"/>
              </a:ext>
            </a:extLst>
          </p:cNvPr>
          <p:cNvSpPr>
            <a:spLocks noGrp="1"/>
          </p:cNvSpPr>
          <p:nvPr>
            <p:ph sz="half" idx="2"/>
          </p:nvPr>
        </p:nvSpPr>
        <p:spPr>
          <a:xfrm>
            <a:off x="5918200" y="1955800"/>
            <a:ext cx="5435600" cy="4537075"/>
          </a:xfrm>
        </p:spPr>
        <p:txBody>
          <a:bodyPr/>
          <a:lstStyle/>
          <a:p>
            <a:pPr marL="156534" indent="-156534" defTabSz="417424">
              <a:buFont typeface="Arial" panose="020B0604020202020204" pitchFamily="34" charset="0"/>
              <a:buChar char="•"/>
            </a:pPr>
            <a:r>
              <a:rPr lang="en-US" sz="2200" kern="1200" dirty="0">
                <a:solidFill>
                  <a:schemeClr val="tx1"/>
                </a:solidFill>
                <a:ea typeface="+mn-ea"/>
                <a:cs typeface="+mn-cs"/>
              </a:rPr>
              <a:t>Export health certificate endorsed by the competent authority of the exporting country:</a:t>
            </a:r>
          </a:p>
          <a:p>
            <a:pPr marL="551612" lvl="1" indent="-342900" defTabSz="417424">
              <a:buFont typeface="Wingdings" panose="05000000000000000000" pitchFamily="2" charset="2"/>
              <a:buChar char="ü"/>
            </a:pPr>
            <a:r>
              <a:rPr lang="en-US" sz="2200" kern="1200" dirty="0">
                <a:solidFill>
                  <a:schemeClr val="tx1"/>
                </a:solidFill>
                <a:ea typeface="+mn-ea"/>
                <a:cs typeface="+mn-cs"/>
              </a:rPr>
              <a:t>Donor animal testing dependent on animal disease status of the exporting country</a:t>
            </a:r>
          </a:p>
          <a:p>
            <a:pPr marL="551612" lvl="1" indent="-342900" defTabSz="417424">
              <a:buFont typeface="Wingdings" panose="05000000000000000000" pitchFamily="2" charset="2"/>
              <a:buChar char="ü"/>
            </a:pPr>
            <a:r>
              <a:rPr lang="en-US" sz="2200" kern="1200" dirty="0">
                <a:solidFill>
                  <a:schemeClr val="tx1"/>
                </a:solidFill>
                <a:ea typeface="+mn-ea"/>
                <a:cs typeface="+mn-cs"/>
              </a:rPr>
              <a:t>Import eligibility based on scrapie resistant genotype of donor animal(s) </a:t>
            </a:r>
          </a:p>
          <a:p>
            <a:pPr marL="0" lvl="1" indent="0" defTabSz="417424">
              <a:buNone/>
            </a:pPr>
            <a:r>
              <a:rPr lang="en-US" sz="2200" kern="1200" dirty="0">
                <a:solidFill>
                  <a:schemeClr val="tx1"/>
                </a:solidFill>
                <a:ea typeface="+mn-ea"/>
                <a:cs typeface="+mn-cs"/>
              </a:rPr>
              <a:t>OR</a:t>
            </a:r>
          </a:p>
          <a:p>
            <a:pPr marL="551612" lvl="1" indent="-342900" defTabSz="417424">
              <a:buFont typeface="Wingdings" panose="05000000000000000000" pitchFamily="2" charset="2"/>
              <a:buChar char="ü"/>
            </a:pPr>
            <a:r>
              <a:rPr lang="en-US" sz="2200" kern="1200" dirty="0">
                <a:solidFill>
                  <a:schemeClr val="tx1"/>
                </a:solidFill>
                <a:ea typeface="+mn-ea"/>
                <a:cs typeface="+mn-cs"/>
              </a:rPr>
              <a:t>Scrapie status of flocks/herds of birth/residency</a:t>
            </a:r>
            <a:endParaRPr lang="en-US" sz="2200" dirty="0"/>
          </a:p>
          <a:p>
            <a:pPr marL="0" indent="0">
              <a:buNone/>
            </a:pPr>
            <a:endParaRPr lang="en-US" dirty="0"/>
          </a:p>
        </p:txBody>
      </p:sp>
      <p:pic>
        <p:nvPicPr>
          <p:cNvPr id="3" name="Picture 2" descr="Screenshot of an example of an export permit for Spain">
            <a:extLst>
              <a:ext uri="{FF2B5EF4-FFF2-40B4-BE49-F238E27FC236}">
                <a16:creationId xmlns:a16="http://schemas.microsoft.com/office/drawing/2014/main" id="{615493AC-4E3C-721E-0512-ACCCFADB1A1D}"/>
              </a:ext>
            </a:extLst>
          </p:cNvPr>
          <p:cNvPicPr>
            <a:picLocks noChangeAspect="1"/>
          </p:cNvPicPr>
          <p:nvPr/>
        </p:nvPicPr>
        <p:blipFill>
          <a:blip r:embed="rId2"/>
          <a:stretch>
            <a:fillRect/>
          </a:stretch>
        </p:blipFill>
        <p:spPr>
          <a:xfrm>
            <a:off x="838200" y="1955800"/>
            <a:ext cx="4707183" cy="4068487"/>
          </a:xfrm>
          <a:prstGeom prst="rect">
            <a:avLst/>
          </a:prstGeom>
        </p:spPr>
      </p:pic>
    </p:spTree>
    <p:extLst>
      <p:ext uri="{BB962C8B-B14F-4D97-AF65-F5344CB8AC3E}">
        <p14:creationId xmlns:p14="http://schemas.microsoft.com/office/powerpoint/2010/main" val="359126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F9A7-AFEA-99B5-A9E9-F4403E3A13C0}"/>
              </a:ext>
            </a:extLst>
          </p:cNvPr>
          <p:cNvSpPr>
            <a:spLocks noGrp="1"/>
          </p:cNvSpPr>
          <p:nvPr>
            <p:ph type="title"/>
          </p:nvPr>
        </p:nvSpPr>
        <p:spPr>
          <a:xfrm>
            <a:off x="240738" y="193675"/>
            <a:ext cx="11105207" cy="1349130"/>
          </a:xfrm>
        </p:spPr>
        <p:txBody>
          <a:bodyPr>
            <a:normAutofit/>
          </a:bodyPr>
          <a:lstStyle/>
          <a:p>
            <a:pPr algn="ctr"/>
            <a:r>
              <a:rPr lang="en-US" sz="3600" b="1" dirty="0"/>
              <a:t>Arrival at Port of Entry</a:t>
            </a:r>
            <a:endParaRPr lang="en-US" b="1" dirty="0"/>
          </a:p>
        </p:txBody>
      </p:sp>
      <p:sp>
        <p:nvSpPr>
          <p:cNvPr id="3" name="Content Placeholder 2">
            <a:extLst>
              <a:ext uri="{FF2B5EF4-FFF2-40B4-BE49-F238E27FC236}">
                <a16:creationId xmlns:a16="http://schemas.microsoft.com/office/drawing/2014/main" id="{82F04319-A867-D666-62A2-4B92C306B8A8}"/>
              </a:ext>
            </a:extLst>
          </p:cNvPr>
          <p:cNvSpPr>
            <a:spLocks noGrp="1"/>
          </p:cNvSpPr>
          <p:nvPr>
            <p:ph idx="1"/>
          </p:nvPr>
        </p:nvSpPr>
        <p:spPr>
          <a:xfrm>
            <a:off x="370630" y="1825625"/>
            <a:ext cx="10975315" cy="4351338"/>
          </a:xfrm>
        </p:spPr>
        <p:txBody>
          <a:bodyPr>
            <a:normAutofit/>
          </a:bodyPr>
          <a:lstStyle/>
          <a:p>
            <a:r>
              <a:rPr lang="en-US" sz="2400" dirty="0"/>
              <a:t>APHIS port Veterinary Medical Officer (VMO) inspects tank and accompanying import documentation.</a:t>
            </a:r>
          </a:p>
          <a:p>
            <a:r>
              <a:rPr lang="en-US" sz="2400" dirty="0"/>
              <a:t>Check tank- seals are intact, no evidence of tampering; disinfection</a:t>
            </a:r>
          </a:p>
          <a:p>
            <a:r>
              <a:rPr lang="en-US" sz="2400" dirty="0"/>
              <a:t>Shipment in compliance: </a:t>
            </a:r>
          </a:p>
          <a:p>
            <a:pPr lvl="1"/>
            <a:r>
              <a:rPr lang="en-US" sz="2200" dirty="0"/>
              <a:t>Issue VS Form 17-30, shipment released</a:t>
            </a:r>
          </a:p>
          <a:p>
            <a:r>
              <a:rPr lang="en-US" sz="2400" dirty="0"/>
              <a:t>Shipment not in compliance:</a:t>
            </a:r>
          </a:p>
          <a:p>
            <a:pPr lvl="1"/>
            <a:r>
              <a:rPr lang="en-US" sz="2200" dirty="0"/>
              <a:t>Work with importer/broker to correct documentation errors (clerical errors, typos etc.)</a:t>
            </a:r>
          </a:p>
          <a:p>
            <a:pPr lvl="1"/>
            <a:r>
              <a:rPr lang="en-US" sz="2200" dirty="0"/>
              <a:t>Refusal and return to country of origin (broken seals upon arrival, major discrepancies etc.)</a:t>
            </a:r>
          </a:p>
        </p:txBody>
      </p:sp>
    </p:spTree>
    <p:extLst>
      <p:ext uri="{BB962C8B-B14F-4D97-AF65-F5344CB8AC3E}">
        <p14:creationId xmlns:p14="http://schemas.microsoft.com/office/powerpoint/2010/main" val="67929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A395-2600-DC52-B6A8-28BA8CC27C69}"/>
              </a:ext>
            </a:extLst>
          </p:cNvPr>
          <p:cNvSpPr>
            <a:spLocks noGrp="1"/>
          </p:cNvSpPr>
          <p:nvPr>
            <p:ph type="title"/>
          </p:nvPr>
        </p:nvSpPr>
        <p:spPr>
          <a:xfrm>
            <a:off x="640080" y="1009325"/>
            <a:ext cx="4987736" cy="949665"/>
          </a:xfrm>
        </p:spPr>
        <p:txBody>
          <a:bodyPr anchor="b">
            <a:normAutofit/>
          </a:bodyPr>
          <a:lstStyle/>
          <a:p>
            <a:r>
              <a:rPr lang="en-US" sz="3600" b="1" dirty="0"/>
              <a:t>Post-Entry Requirements</a:t>
            </a:r>
          </a:p>
        </p:txBody>
      </p:sp>
      <p:sp>
        <p:nvSpPr>
          <p:cNvPr id="3" name="Content Placeholder 2">
            <a:extLst>
              <a:ext uri="{FF2B5EF4-FFF2-40B4-BE49-F238E27FC236}">
                <a16:creationId xmlns:a16="http://schemas.microsoft.com/office/drawing/2014/main" id="{ED70190B-E321-77BC-2673-904DCBA2E1BC}"/>
              </a:ext>
            </a:extLst>
          </p:cNvPr>
          <p:cNvSpPr>
            <a:spLocks noGrp="1"/>
          </p:cNvSpPr>
          <p:nvPr>
            <p:ph idx="1"/>
          </p:nvPr>
        </p:nvSpPr>
        <p:spPr>
          <a:xfrm>
            <a:off x="266452" y="2280362"/>
            <a:ext cx="6287176" cy="3320668"/>
          </a:xfrm>
        </p:spPr>
        <p:txBody>
          <a:bodyPr>
            <a:noAutofit/>
          </a:bodyPr>
          <a:lstStyle/>
          <a:p>
            <a:r>
              <a:rPr lang="en-US" sz="2200" dirty="0"/>
              <a:t>Post-entry requirements pertain to all ovine/caprine germplasm imported from scrapie affected countries.</a:t>
            </a:r>
          </a:p>
          <a:p>
            <a:r>
              <a:rPr lang="en-US" sz="2200" dirty="0"/>
              <a:t>Requirements for:</a:t>
            </a:r>
          </a:p>
          <a:p>
            <a:pPr lvl="1"/>
            <a:r>
              <a:rPr lang="en-US" sz="2200" dirty="0"/>
              <a:t>Notification to APHIS confirming receipt and further distribution</a:t>
            </a:r>
          </a:p>
          <a:p>
            <a:pPr lvl="1"/>
            <a:r>
              <a:rPr lang="en-US" sz="2200" dirty="0"/>
              <a:t>Recordkeeping</a:t>
            </a:r>
          </a:p>
          <a:p>
            <a:pPr lvl="1"/>
            <a:r>
              <a:rPr lang="en-US" sz="2200" dirty="0"/>
              <a:t>Official identification of all offspring derived from imported germplasm</a:t>
            </a:r>
          </a:p>
          <a:p>
            <a:r>
              <a:rPr lang="en-US" sz="2200" dirty="0"/>
              <a:t>Regulatory Authority – 9 CFR Part 98</a:t>
            </a:r>
          </a:p>
        </p:txBody>
      </p:sp>
      <p:pic>
        <p:nvPicPr>
          <p:cNvPr id="6" name="Picture 5" descr="A closeup of a sheep's head">
            <a:extLst>
              <a:ext uri="{FF2B5EF4-FFF2-40B4-BE49-F238E27FC236}">
                <a16:creationId xmlns:a16="http://schemas.microsoft.com/office/drawing/2014/main" id="{41BF200F-1D13-95D9-212A-2D3A08ED92F3}"/>
              </a:ext>
            </a:extLst>
          </p:cNvPr>
          <p:cNvPicPr>
            <a:picLocks noChangeAspect="1"/>
          </p:cNvPicPr>
          <p:nvPr/>
        </p:nvPicPr>
        <p:blipFill rotWithShape="1">
          <a:blip r:embed="rId2"/>
          <a:srcRect l="15746" r="15295" b="-1"/>
          <a:stretch/>
        </p:blipFill>
        <p:spPr>
          <a:xfrm>
            <a:off x="6809899" y="435096"/>
            <a:ext cx="5380577" cy="594392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6819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30C3-16D9-B0E9-C210-CBFD28E127D6}"/>
              </a:ext>
            </a:extLst>
          </p:cNvPr>
          <p:cNvSpPr>
            <a:spLocks noGrp="1"/>
          </p:cNvSpPr>
          <p:nvPr>
            <p:ph type="title"/>
          </p:nvPr>
        </p:nvSpPr>
        <p:spPr>
          <a:xfrm>
            <a:off x="6433622" y="-72951"/>
            <a:ext cx="4643858" cy="2052522"/>
          </a:xfrm>
        </p:spPr>
        <p:txBody>
          <a:bodyPr vert="horz" lIns="91440" tIns="45720" rIns="91440" bIns="45720" rtlCol="0" anchor="b">
            <a:normAutofit/>
          </a:bodyPr>
          <a:lstStyle/>
          <a:p>
            <a:r>
              <a:rPr lang="en-US" sz="3600" b="1" dirty="0"/>
              <a:t>Reasoning for Post Entry Requirements</a:t>
            </a:r>
          </a:p>
        </p:txBody>
      </p:sp>
      <p:pic>
        <p:nvPicPr>
          <p:cNvPr id="5" name="Picture 2" descr="Sheep in a field">
            <a:extLst>
              <a:ext uri="{FF2B5EF4-FFF2-40B4-BE49-F238E27FC236}">
                <a16:creationId xmlns:a16="http://schemas.microsoft.com/office/drawing/2014/main" id="{869FF098-FF4E-552D-B9F7-CE7D7D433E2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4548" r="10453" b="2"/>
          <a:stretch/>
        </p:blipFill>
        <p:spPr bwMode="auto">
          <a:xfrm>
            <a:off x="530818" y="960858"/>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71ED5A3-96DA-F952-517A-F68F6A6AE1F4}"/>
              </a:ext>
            </a:extLst>
          </p:cNvPr>
          <p:cNvSpPr>
            <a:spLocks noGrp="1"/>
          </p:cNvSpPr>
          <p:nvPr>
            <p:ph sz="half" idx="1"/>
          </p:nvPr>
        </p:nvSpPr>
        <p:spPr>
          <a:xfrm>
            <a:off x="6657714" y="2375016"/>
            <a:ext cx="4195673" cy="2913872"/>
          </a:xfrm>
        </p:spPr>
        <p:txBody>
          <a:bodyPr vert="horz" lIns="91440" tIns="45720" rIns="91440" bIns="45720" rtlCol="0" anchor="t">
            <a:noAutofit/>
          </a:bodyPr>
          <a:lstStyle/>
          <a:p>
            <a:r>
              <a:rPr lang="en-US" sz="2200" dirty="0">
                <a:solidFill>
                  <a:schemeClr val="tx1">
                    <a:alpha val="80000"/>
                  </a:schemeClr>
                </a:solidFill>
              </a:rPr>
              <a:t>The United States is close to attaining scrapie freedom </a:t>
            </a:r>
          </a:p>
          <a:p>
            <a:r>
              <a:rPr lang="en-US" sz="2200" dirty="0">
                <a:solidFill>
                  <a:srgbClr val="000000"/>
                </a:solidFill>
              </a:rPr>
              <a:t>There is insufficient data to conclude that the risk of transmitting scrapie via germplasm is negligible (see list of references)</a:t>
            </a:r>
          </a:p>
          <a:p>
            <a:r>
              <a:rPr lang="en-US" sz="2200" dirty="0">
                <a:solidFill>
                  <a:schemeClr val="tx1">
                    <a:alpha val="80000"/>
                  </a:schemeClr>
                </a:solidFill>
              </a:rPr>
              <a:t>We need to have records and identification for resulting offspring for traceability – imported  vs. domestic case</a:t>
            </a:r>
          </a:p>
        </p:txBody>
      </p:sp>
    </p:spTree>
    <p:extLst>
      <p:ext uri="{BB962C8B-B14F-4D97-AF65-F5344CB8AC3E}">
        <p14:creationId xmlns:p14="http://schemas.microsoft.com/office/powerpoint/2010/main" val="251466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0205-1A0D-EA8F-BCC1-BAB1A2E7F7E8}"/>
              </a:ext>
            </a:extLst>
          </p:cNvPr>
          <p:cNvSpPr>
            <a:spLocks noGrp="1"/>
          </p:cNvSpPr>
          <p:nvPr>
            <p:ph type="title"/>
          </p:nvPr>
        </p:nvSpPr>
        <p:spPr>
          <a:xfrm>
            <a:off x="838200" y="911225"/>
            <a:ext cx="10515600" cy="1435928"/>
          </a:xfrm>
        </p:spPr>
        <p:txBody>
          <a:bodyPr>
            <a:normAutofit fontScale="90000"/>
          </a:bodyPr>
          <a:lstStyle/>
          <a:p>
            <a:pPr algn="ctr"/>
            <a:r>
              <a:rPr lang="en-US" sz="3100" b="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EFSA Scientific </a:t>
            </a:r>
            <a:r>
              <a:rPr lang="en-US" sz="3100" b="1" dirty="0">
                <a:solidFill>
                  <a:srgbClr val="1C1D1E"/>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Opinion on Risk of transmission of TSEs via semen and embryo transfer in small ruminants (sheep and goats)</a:t>
            </a:r>
            <a:br>
              <a:rPr lang="en-US" sz="1800" b="1" dirty="0">
                <a:solidFill>
                  <a:srgbClr val="0F4761"/>
                </a:solidFill>
                <a:effectLst/>
                <a:highlight>
                  <a:srgbClr val="FFFFFF"/>
                </a:highlight>
                <a:latin typeface="Aptos Display"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40DF2D40-4AC0-06A0-427E-7D4A0A5CE0F0}"/>
              </a:ext>
            </a:extLst>
          </p:cNvPr>
          <p:cNvSpPr>
            <a:spLocks noGrp="1"/>
          </p:cNvSpPr>
          <p:nvPr>
            <p:ph idx="1"/>
          </p:nvPr>
        </p:nvSpPr>
        <p:spPr>
          <a:xfrm>
            <a:off x="838200" y="2066925"/>
            <a:ext cx="10515600" cy="4667250"/>
          </a:xfrm>
        </p:spPr>
        <p:txBody>
          <a:bodyPr>
            <a:normAutofit/>
          </a:bodyPr>
          <a:lstStyle/>
          <a:p>
            <a:r>
              <a:rPr lang="en-US" sz="2200" dirty="0">
                <a:effectLst/>
                <a:ea typeface="Aptos" panose="020B0004020202020204" pitchFamily="34" charset="0"/>
                <a:cs typeface="Aptos" panose="020B0004020202020204" pitchFamily="34" charset="0"/>
              </a:rPr>
              <a:t>ABSTRACT</a:t>
            </a:r>
            <a:br>
              <a:rPr lang="en-US" sz="2200" dirty="0">
                <a:effectLst/>
                <a:ea typeface="Aptos" panose="020B0004020202020204" pitchFamily="34" charset="0"/>
                <a:cs typeface="Aptos" panose="020B0004020202020204" pitchFamily="34" charset="0"/>
              </a:rPr>
            </a:br>
            <a:r>
              <a:rPr lang="en-US" sz="2200" dirty="0">
                <a:effectLst/>
                <a:ea typeface="Aptos" panose="020B0004020202020204" pitchFamily="34" charset="0"/>
                <a:cs typeface="Aptos" panose="020B0004020202020204" pitchFamily="34" charset="0"/>
              </a:rPr>
              <a:t>An assessment of the risk of transmission of Transmissible Spongiform Encephalopathies (TSEs) via semen and embryo transfer in small ruminants (sheep and goats) was performed… According to the data currently available, </a:t>
            </a:r>
            <a:r>
              <a:rPr lang="en-US" sz="2200" dirty="0">
                <a:effectLst/>
                <a:highlight>
                  <a:srgbClr val="FFFF00"/>
                </a:highlight>
                <a:ea typeface="Aptos" panose="020B0004020202020204" pitchFamily="34" charset="0"/>
                <a:cs typeface="Aptos" panose="020B0004020202020204" pitchFamily="34" charset="0"/>
              </a:rPr>
              <a:t>the risk of TSE transmission associated with semen and embryos collected from Classical Scrapie incubating sheep and goats ranges from negligible to low but the data are insufficient to conclude that such a risk is negligible.</a:t>
            </a:r>
            <a:r>
              <a:rPr lang="en-US" sz="2200" dirty="0">
                <a:effectLst/>
                <a:ea typeface="Aptos" panose="020B0004020202020204" pitchFamily="34" charset="0"/>
                <a:cs typeface="Aptos" panose="020B0004020202020204" pitchFamily="34" charset="0"/>
              </a:rPr>
              <a:t> Because of the similarities between Classical scrapie and BSE pathogenesis in small ruminants, this statement is also to be considered valid for BSE. …Due to the use of animal-derived hormones and surgical devices for artificial insemination and embryo transfer procedures there is an inherent but unquantifiable risk of iatrogenic TSE transmission associated with these practices.</a:t>
            </a:r>
          </a:p>
          <a:p>
            <a:endParaRPr lang="en-US" sz="1800" dirty="0">
              <a:latin typeface="Aptos" panose="020B0004020202020204" pitchFamily="34" charset="0"/>
              <a:ea typeface="Aptos" panose="020B0004020202020204" pitchFamily="34" charset="0"/>
              <a:cs typeface="Aptos" panose="020B0004020202020204" pitchFamily="34" charset="0"/>
            </a:endParaRPr>
          </a:p>
          <a:p>
            <a:pPr marL="0" indent="0">
              <a:buNone/>
            </a:pP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efsa.onlinelibrary.wiley.com/doi/abs/10.2903/j.efsa.2010.1429</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11965015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229873811C1547BADB7F272E78C56A" ma:contentTypeVersion="22" ma:contentTypeDescription="Create a new document." ma:contentTypeScope="" ma:versionID="1c9e613713c1f4c252400dfde681ec4e">
  <xsd:schema xmlns:xsd="http://www.w3.org/2001/XMLSchema" xmlns:xs="http://www.w3.org/2001/XMLSchema" xmlns:p="http://schemas.microsoft.com/office/2006/metadata/properties" xmlns:ns2="980ea506-7885-46e4-86c3-d038cd477ca5" xmlns:ns3="64449247-a285-4857-8286-36ea3913a356" targetNamespace="http://schemas.microsoft.com/office/2006/metadata/properties" ma:root="true" ma:fieldsID="b658b8a630a8bac2e9d0de5b8c6732a0" ns2:_="" ns3:_="">
    <xsd:import namespace="980ea506-7885-46e4-86c3-d038cd477ca5"/>
    <xsd:import namespace="64449247-a285-4857-8286-36ea3913a3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ea506-7885-46e4-86c3-d038cd477c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449247-a285-4857-8286-36ea3913a3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53896B-142D-499F-A7AB-284AE9D31326}">
  <ds:schemaRefs>
    <ds:schemaRef ds:uri="http://schemas.microsoft.com/sharepoint/v3/contenttype/forms"/>
  </ds:schemaRefs>
</ds:datastoreItem>
</file>

<file path=customXml/itemProps2.xml><?xml version="1.0" encoding="utf-8"?>
<ds:datastoreItem xmlns:ds="http://schemas.openxmlformats.org/officeDocument/2006/customXml" ds:itemID="{EB9727DC-9C27-4C6B-83B0-33D1E2970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ea506-7885-46e4-86c3-d038cd477ca5"/>
    <ds:schemaRef ds:uri="64449247-a285-4857-8286-36ea3913a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E6D3F7-F481-45D1-A05A-A93CDB89924D}">
  <ds:schemaRefs>
    <ds:schemaRef ds:uri="http://purl.org/dc/dcmitype/"/>
    <ds:schemaRef ds:uri="980ea506-7885-46e4-86c3-d038cd477ca5"/>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64449247-a285-4857-8286-36ea3913a356"/>
  </ds:schemaRefs>
</ds:datastoreItem>
</file>

<file path=docProps/app.xml><?xml version="1.0" encoding="utf-8"?>
<Properties xmlns="http://schemas.openxmlformats.org/officeDocument/2006/extended-properties" xmlns:vt="http://schemas.openxmlformats.org/officeDocument/2006/docPropsVTypes">
  <TotalTime>9451</TotalTime>
  <Words>1274</Words>
  <Application>Microsoft Office PowerPoint</Application>
  <PresentationFormat>Widescreen</PresentationFormat>
  <Paragraphs>102</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Calibri</vt:lpstr>
      <vt:lpstr>Calibri Light</vt:lpstr>
      <vt:lpstr>Times New Roman</vt:lpstr>
      <vt:lpstr>Wingdings</vt:lpstr>
      <vt:lpstr>Custom Design</vt:lpstr>
      <vt:lpstr>Importing Ovine and Caprine Germplasm from Scrapie Affected Countries</vt:lpstr>
      <vt:lpstr>Scrapie Affected Countries from which Sheep and Goat Germplasm can be Imported into the United States</vt:lpstr>
      <vt:lpstr>Eligible Receiving Premises in the United States</vt:lpstr>
      <vt:lpstr>Requirements to Import</vt:lpstr>
      <vt:lpstr>Requirements to Import (continued)</vt:lpstr>
      <vt:lpstr>Arrival at Port of Entry</vt:lpstr>
      <vt:lpstr>Post-Entry Requirements</vt:lpstr>
      <vt:lpstr>Reasoning for Post Entry Requirements</vt:lpstr>
      <vt:lpstr>EFSA Scientific Opinion on Risk of transmission of TSEs via semen and embryo transfer in small ruminants (sheep and goats) </vt:lpstr>
      <vt:lpstr>Post-Entry Requirements</vt:lpstr>
      <vt:lpstr>Post-Entry Requirements</vt:lpstr>
      <vt:lpstr>Post-Entry Requirements: Further Distribution</vt:lpstr>
      <vt:lpstr>Post-Entry Requirements: Further Distribution</vt:lpstr>
      <vt:lpstr>Post-Entry Requirements: Further Distribution</vt:lpstr>
      <vt:lpstr>Imported Germplasm and Scrapie Free Flock Certification Program (SFCP) Flocks/Herds</vt:lpstr>
      <vt:lpstr>For More Information: www.aphis.usda.gov/live-animal-import/sheep-goats-germplasm</vt:lpstr>
      <vt:lpstr>Scrapie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Importing Ovine and Caprine Germplasm from Scrapie Affected Countries</dc:title>
  <dc:creator>Curlett, Heather L - APHIS</dc:creator>
  <cp:lastModifiedBy>Wattenberg, Jay - MRP-APHIS</cp:lastModifiedBy>
  <cp:revision>10</cp:revision>
  <dcterms:created xsi:type="dcterms:W3CDTF">2021-03-03T14:23:58Z</dcterms:created>
  <dcterms:modified xsi:type="dcterms:W3CDTF">2024-09-04T18:53:03Z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0x0101002B229873811C1547BADB7F272E78C56A</vt:lpwstr>
  </property>
</Properties>
</file>