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9" r:id="rId7"/>
    <p:sldId id="258" r:id="rId8"/>
    <p:sldId id="260" r:id="rId9"/>
    <p:sldId id="261" r:id="rId10"/>
    <p:sldId id="262" r:id="rId11"/>
    <p:sldId id="263"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CC"/>
    <a:srgbClr val="FF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p:cViewPr varScale="1">
        <p:scale>
          <a:sx n="87" d="100"/>
          <a:sy n="87" d="100"/>
        </p:scale>
        <p:origin x="3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latin typeface="Californian FB" panose="0207040306080B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latin typeface="Californian FB" panose="0207040306080B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Californian FB" panose="0207040306080B030204" pitchFamily="18" charset="0"/>
              </a:defRPr>
            </a:lvl1pPr>
          </a:lstStyle>
          <a:p>
            <a:fld id="{B61BEF0D-F0BB-DE4B-95CE-6DB70DBA9567}" type="datetimeFigureOut">
              <a:rPr lang="en-US" smtClean="0"/>
              <a:pPr/>
              <a:t>4/15/2019</a:t>
            </a:fld>
            <a:endParaRPr lang="en-US" dirty="0"/>
          </a:p>
        </p:txBody>
      </p:sp>
      <p:sp>
        <p:nvSpPr>
          <p:cNvPr id="5" name="Footer Placeholder 4"/>
          <p:cNvSpPr>
            <a:spLocks noGrp="1"/>
          </p:cNvSpPr>
          <p:nvPr>
            <p:ph type="ftr" sz="quarter" idx="11"/>
          </p:nvPr>
        </p:nvSpPr>
        <p:spPr/>
        <p:txBody>
          <a:bodyPr/>
          <a:lstStyle>
            <a:lvl1pPr>
              <a:defRPr>
                <a:latin typeface="Californian FB" panose="0207040306080B030204" pitchFamily="18" charset="0"/>
              </a:defRPr>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fornian FB" panose="0207040306080B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atin typeface="Californian FB" panose="0207040306080B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atin typeface="Californian FB" panose="0207040306080B030204" pitchFamily="18" charset="0"/>
              </a:defRPr>
            </a:lvl1pPr>
            <a:lvl2pPr>
              <a:defRPr sz="1600">
                <a:latin typeface="Californian FB" panose="0207040306080B030204" pitchFamily="18" charset="0"/>
              </a:defRPr>
            </a:lvl2pPr>
            <a:lvl3pPr>
              <a:defRPr sz="1400">
                <a:latin typeface="Californian FB" panose="0207040306080B030204" pitchFamily="18" charset="0"/>
              </a:defRPr>
            </a:lvl3pPr>
            <a:lvl4pPr>
              <a:defRPr sz="1200">
                <a:latin typeface="Californian FB" panose="0207040306080B030204" pitchFamily="18" charset="0"/>
              </a:defRPr>
            </a:lvl4pPr>
            <a:lvl5pPr>
              <a:defRPr sz="1200">
                <a:latin typeface="Californian FB" panose="0207040306080B030204" pitchFamily="18" charset="0"/>
              </a:defRPr>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atin typeface="Californian FB" panose="0207040306080B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atin typeface="Californian FB" panose="0207040306080B030204" pitchFamily="18" charset="0"/>
              </a:defRPr>
            </a:lvl1pPr>
            <a:lvl2pPr>
              <a:defRPr sz="1600">
                <a:latin typeface="Californian FB" panose="0207040306080B030204" pitchFamily="18" charset="0"/>
              </a:defRPr>
            </a:lvl2pPr>
            <a:lvl3pPr>
              <a:defRPr sz="1400">
                <a:latin typeface="Californian FB" panose="0207040306080B030204" pitchFamily="18" charset="0"/>
              </a:defRPr>
            </a:lvl3pPr>
            <a:lvl4pPr>
              <a:defRPr sz="1200">
                <a:latin typeface="Californian FB" panose="0207040306080B030204" pitchFamily="18" charset="0"/>
              </a:defRPr>
            </a:lvl4pPr>
            <a:lvl5pPr>
              <a:defRPr sz="1200">
                <a:latin typeface="Californian FB" panose="0207040306080B030204" pitchFamily="18" charset="0"/>
              </a:defRPr>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fornian FB" panose="0207040306080B0302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4/15/2019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4/15/2019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Scrapie Final rule &amp; revised NSEP Standards</a:t>
            </a:r>
            <a:endParaRPr lang="en-US" sz="6000" dirty="0"/>
          </a:p>
        </p:txBody>
      </p:sp>
      <p:sp>
        <p:nvSpPr>
          <p:cNvPr id="3" name="Subtitle 2"/>
          <p:cNvSpPr>
            <a:spLocks noGrp="1"/>
          </p:cNvSpPr>
          <p:nvPr>
            <p:ph type="subTitle" idx="1"/>
          </p:nvPr>
        </p:nvSpPr>
        <p:spPr>
          <a:xfrm>
            <a:off x="1019331" y="4392118"/>
            <a:ext cx="10193312" cy="1399082"/>
          </a:xfrm>
        </p:spPr>
        <p:txBody>
          <a:bodyPr>
            <a:normAutofit/>
          </a:bodyPr>
          <a:lstStyle/>
          <a:p>
            <a:r>
              <a:rPr lang="en-US" sz="4000" dirty="0" smtClean="0"/>
              <a:t>Key things Market operators need to know</a:t>
            </a:r>
            <a:endParaRPr lang="en-US" sz="4000" dirty="0"/>
          </a:p>
        </p:txBody>
      </p:sp>
    </p:spTree>
    <p:extLst>
      <p:ext uri="{BB962C8B-B14F-4D97-AF65-F5344CB8AC3E}">
        <p14:creationId xmlns:p14="http://schemas.microsoft.com/office/powerpoint/2010/main" val="1579544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5542" y="807385"/>
            <a:ext cx="4408714" cy="5006313"/>
            <a:chOff x="6291942" y="198344"/>
            <a:chExt cx="4408714" cy="5006313"/>
          </a:xfrm>
        </p:grpSpPr>
        <p:sp>
          <p:nvSpPr>
            <p:cNvPr id="2" name="Rectangle 1"/>
            <p:cNvSpPr/>
            <p:nvPr/>
          </p:nvSpPr>
          <p:spPr>
            <a:xfrm>
              <a:off x="6291942" y="666876"/>
              <a:ext cx="4408714" cy="4537781"/>
            </a:xfrm>
            <a:prstGeom prst="rect">
              <a:avLst/>
            </a:prstGeom>
            <a:ln w="50800" cmpd="thinThick">
              <a:solidFill>
                <a:srgbClr val="FFFF00"/>
              </a:solidFill>
            </a:ln>
          </p:spPr>
          <p:txBody>
            <a:bodyPr wrap="square">
              <a:spAutoFit/>
            </a:bodyPr>
            <a:lstStyle/>
            <a:p>
              <a:pPr marL="0" marR="0" lvl="1">
                <a:lnSpc>
                  <a:spcPct val="107000"/>
                </a:lnSpc>
                <a:spcBef>
                  <a:spcPts val="0"/>
                </a:spcBef>
                <a:spcAft>
                  <a:spcPts val="800"/>
                </a:spcAft>
              </a:pPr>
              <a:r>
                <a:rPr lang="en-US" dirty="0" smtClean="0">
                  <a:latin typeface="Californian FB" panose="0207040306080B030204" pitchFamily="18" charset="0"/>
                  <a:ea typeface="Calibri" panose="020F0502020204030204" pitchFamily="34" charset="0"/>
                  <a:cs typeface="Times New Roman" panose="02020603050405020304" pitchFamily="18" charset="0"/>
                </a:rPr>
                <a:t>Slaughter </a:t>
              </a:r>
              <a:r>
                <a:rPr lang="en-US" dirty="0">
                  <a:latin typeface="Californian FB" panose="0207040306080B030204" pitchFamily="18" charset="0"/>
                  <a:ea typeface="Calibri" panose="020F0502020204030204" pitchFamily="34" charset="0"/>
                  <a:cs typeface="Times New Roman" panose="02020603050405020304" pitchFamily="18" charset="0"/>
                </a:rPr>
                <a:t>channels </a:t>
              </a:r>
              <a:r>
                <a:rPr lang="en-US" dirty="0" smtClean="0">
                  <a:latin typeface="Californian FB" panose="0207040306080B030204" pitchFamily="18" charset="0"/>
                  <a:ea typeface="Calibri" panose="020F0502020204030204" pitchFamily="34" charset="0"/>
                  <a:cs typeface="Times New Roman" panose="02020603050405020304" pitchFamily="18" charset="0"/>
                </a:rPr>
                <a:t>have </a:t>
              </a:r>
              <a:r>
                <a:rPr lang="en-US" dirty="0">
                  <a:latin typeface="Californian FB" panose="0207040306080B030204" pitchFamily="18" charset="0"/>
                  <a:ea typeface="Calibri" panose="020F0502020204030204" pitchFamily="34" charset="0"/>
                  <a:cs typeface="Times New Roman" panose="02020603050405020304" pitchFamily="18" charset="0"/>
                </a:rPr>
                <a:t>been limited to: any animal that is sold, transferred, or moved either directly to or through a restricted animal sale or restricted livestock facility to an official slaughter establishment that is under Food Safety and Inspection Service (FSIS) jurisdiction per the Federal Meat Inspection Act (FMIA) or under State inspection that FSIS has recognized as at least equal to Federal inspection or to a custom exempt slaughter establishment as defined by FSIS (9 CFR 303.1) for immediate slaughter  or to an individual for immediate slaughter for personal use or to a terminal feedlot.</a:t>
              </a:r>
              <a:endParaRPr lang="en-US" dirty="0">
                <a:effectLst/>
                <a:latin typeface="Californian FB" panose="0207040306080B0302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6721928" y="198344"/>
              <a:ext cx="3548742" cy="461665"/>
            </a:xfrm>
            <a:prstGeom prst="rect">
              <a:avLst/>
            </a:prstGeom>
            <a:noFill/>
            <a:ln>
              <a:solidFill>
                <a:srgbClr val="FFFF00"/>
              </a:solidFill>
            </a:ln>
          </p:spPr>
          <p:txBody>
            <a:bodyPr wrap="square" rtlCol="0">
              <a:spAutoFit/>
            </a:bodyPr>
            <a:lstStyle/>
            <a:p>
              <a:pPr algn="ctr"/>
              <a:r>
                <a:rPr lang="en-US" sz="2400" b="1" dirty="0" smtClean="0">
                  <a:solidFill>
                    <a:srgbClr val="FFFFCC"/>
                  </a:solidFill>
                  <a:latin typeface="Californian FB" panose="0207040306080B030204" pitchFamily="18" charset="0"/>
                </a:rPr>
                <a:t>Slaughter Channels</a:t>
              </a:r>
              <a:endParaRPr lang="en-US" sz="2400" b="1" dirty="0">
                <a:solidFill>
                  <a:srgbClr val="FFFFCC"/>
                </a:solidFill>
              </a:endParaRPr>
            </a:p>
          </p:txBody>
        </p:sp>
      </p:grpSp>
      <p:sp>
        <p:nvSpPr>
          <p:cNvPr id="5" name="Explosion 1 4"/>
          <p:cNvSpPr/>
          <p:nvPr/>
        </p:nvSpPr>
        <p:spPr>
          <a:xfrm>
            <a:off x="6183085" y="594136"/>
            <a:ext cx="3744685" cy="4130264"/>
          </a:xfrm>
          <a:prstGeom prst="irregularSeal1">
            <a:avLst/>
          </a:prstGeom>
          <a:solidFill>
            <a:srgbClr val="FF66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fornian FB" panose="0207040306080B030204" pitchFamily="18" charset="0"/>
              </a:rPr>
              <a:t>There is no change to when an ICVI is required.</a:t>
            </a:r>
            <a:endParaRPr lang="en-US" sz="2400" b="1" dirty="0">
              <a:latin typeface="Californian FB" panose="0207040306080B030204" pitchFamily="18" charset="0"/>
            </a:endParaRPr>
          </a:p>
        </p:txBody>
      </p:sp>
    </p:spTree>
    <p:extLst>
      <p:ext uri="{BB962C8B-B14F-4D97-AF65-F5344CB8AC3E}">
        <p14:creationId xmlns:p14="http://schemas.microsoft.com/office/powerpoint/2010/main" val="3344111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759501"/>
            <a:ext cx="9905998" cy="1905000"/>
          </a:xfrm>
        </p:spPr>
        <p:txBody>
          <a:bodyPr/>
          <a:lstStyle/>
          <a:p>
            <a:r>
              <a:rPr lang="en-US" dirty="0" smtClean="0">
                <a:solidFill>
                  <a:schemeClr val="accent2"/>
                </a:solidFill>
              </a:rPr>
              <a:t>This is a summary. The rule and program standards should be referred to for full context.</a:t>
            </a:r>
            <a:endParaRPr lang="en-US" dirty="0">
              <a:solidFill>
                <a:schemeClr val="accent2"/>
              </a:solidFill>
            </a:endParaRPr>
          </a:p>
        </p:txBody>
      </p:sp>
      <p:sp>
        <p:nvSpPr>
          <p:cNvPr id="3" name="Title 1"/>
          <p:cNvSpPr txBox="1">
            <a:spLocks/>
          </p:cNvSpPr>
          <p:nvPr/>
        </p:nvSpPr>
        <p:spPr>
          <a:xfrm>
            <a:off x="1141413" y="3535180"/>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Californian FB" panose="0207040306080B030204"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accent2">
                    <a:lumMod val="40000"/>
                    <a:lumOff val="60000"/>
                  </a:schemeClr>
                </a:solidFill>
              </a:rPr>
              <a:t>The Scrapie final rule and the revised NSEP standards (nseps) are effective April 24</a:t>
            </a:r>
            <a:r>
              <a:rPr lang="en-US" baseline="30000" dirty="0" smtClean="0">
                <a:solidFill>
                  <a:schemeClr val="accent2">
                    <a:lumMod val="40000"/>
                    <a:lumOff val="60000"/>
                  </a:schemeClr>
                </a:solidFill>
              </a:rPr>
              <a:t>th</a:t>
            </a:r>
            <a:r>
              <a:rPr lang="en-US" dirty="0" smtClean="0">
                <a:solidFill>
                  <a:schemeClr val="accent2">
                    <a:lumMod val="40000"/>
                    <a:lumOff val="60000"/>
                  </a:schemeClr>
                </a:solidFill>
              </a:rPr>
              <a:t> – 30 days after publication</a:t>
            </a:r>
            <a:endParaRPr lang="en-US" dirty="0">
              <a:solidFill>
                <a:schemeClr val="accent2">
                  <a:lumMod val="40000"/>
                  <a:lumOff val="6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162" y="2456903"/>
            <a:ext cx="7048500" cy="1285875"/>
          </a:xfrm>
          <a:prstGeom prst="rect">
            <a:avLst/>
          </a:prstGeom>
        </p:spPr>
      </p:pic>
    </p:spTree>
    <p:extLst>
      <p:ext uri="{BB962C8B-B14F-4D97-AF65-F5344CB8AC3E}">
        <p14:creationId xmlns:p14="http://schemas.microsoft.com/office/powerpoint/2010/main" val="3935521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24787"/>
            <a:ext cx="9905998" cy="1024328"/>
          </a:xfrm>
        </p:spPr>
        <p:txBody>
          <a:bodyPr>
            <a:normAutofit/>
          </a:bodyPr>
          <a:lstStyle/>
          <a:p>
            <a:pPr algn="ctr"/>
            <a:r>
              <a:rPr lang="en-US" sz="3600" b="1" dirty="0" smtClean="0">
                <a:solidFill>
                  <a:srgbClr val="FFFF00"/>
                </a:solidFill>
              </a:rPr>
              <a:t>General ID and movement</a:t>
            </a:r>
            <a:endParaRPr lang="en-US" sz="3600" b="1" dirty="0">
              <a:solidFill>
                <a:srgbClr val="FFFF00"/>
              </a:solidFill>
            </a:endParaRPr>
          </a:p>
        </p:txBody>
      </p:sp>
      <p:sp>
        <p:nvSpPr>
          <p:cNvPr id="3" name="Rectangle 2"/>
          <p:cNvSpPr/>
          <p:nvPr/>
        </p:nvSpPr>
        <p:spPr>
          <a:xfrm>
            <a:off x="724524" y="1297129"/>
            <a:ext cx="6380813" cy="5016758"/>
          </a:xfrm>
          <a:prstGeom prst="rect">
            <a:avLst/>
          </a:prstGeom>
        </p:spPr>
        <p:txBody>
          <a:bodyPr wrap="square">
            <a:spAutoFit/>
          </a:bodyPr>
          <a:lstStyle/>
          <a:p>
            <a:r>
              <a:rPr lang="en-US" sz="2000" dirty="0">
                <a:latin typeface="Californian FB" panose="0207040306080B030204" pitchFamily="18" charset="0"/>
              </a:rPr>
              <a:t>o	Federal ID and recordkeeping requirements are now the same for sheep and goats; however, the allowed state exemptions for consistent states for sheep and goats in intrastate commerce in part 79.6 didn’t change. </a:t>
            </a:r>
            <a:endParaRPr lang="en-US" sz="2000" dirty="0" smtClean="0">
              <a:latin typeface="Californian FB" panose="0207040306080B030204" pitchFamily="18" charset="0"/>
            </a:endParaRPr>
          </a:p>
          <a:p>
            <a:endParaRPr lang="en-US" sz="2000" dirty="0">
              <a:latin typeface="Californian FB" panose="0207040306080B030204" pitchFamily="18" charset="0"/>
            </a:endParaRPr>
          </a:p>
          <a:p>
            <a:r>
              <a:rPr lang="en-US" sz="2000" dirty="0">
                <a:latin typeface="Californian FB" panose="0207040306080B030204" pitchFamily="18" charset="0"/>
              </a:rPr>
              <a:t>o	We clarified what is considered interstate commerce to include animals sold, disposed of, acquired, exhibited, transported, received for transportation, offered for sale or transportation, loaded, unloaded, or otherwise handled in interstate commerce or commingled with such animals or loaded or unloaded at a premises or animal concentration point (including premises that exhibit animals) where animals are received that have been in interstate commerce or from which animals are moved in interstate commerce.  So this puts most sheep and goats that are moving under the federal requirements.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2305" y="1349115"/>
            <a:ext cx="4211896" cy="4964772"/>
          </a:xfrm>
          <a:prstGeom prst="rect">
            <a:avLst/>
          </a:prstGeom>
        </p:spPr>
      </p:pic>
    </p:spTree>
    <p:extLst>
      <p:ext uri="{BB962C8B-B14F-4D97-AF65-F5344CB8AC3E}">
        <p14:creationId xmlns:p14="http://schemas.microsoft.com/office/powerpoint/2010/main" val="1554312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26422" y="219856"/>
            <a:ext cx="9905998" cy="1024328"/>
          </a:xfrm>
          <a:prstGeom prst="rect">
            <a:avLst/>
          </a:prstGeom>
        </p:spPr>
        <p:txBody>
          <a:bodyP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rgbClr val="FFFF00"/>
                </a:solidFill>
                <a:latin typeface="Californian FB" panose="0207040306080B030204" pitchFamily="18" charset="0"/>
              </a:rPr>
              <a:t>General ID and movement cont.</a:t>
            </a:r>
            <a:endParaRPr lang="en-US" sz="3600" b="1" dirty="0">
              <a:solidFill>
                <a:srgbClr val="FFFF00"/>
              </a:solidFill>
              <a:latin typeface="Californian FB" panose="0207040306080B030204" pitchFamily="18" charset="0"/>
            </a:endParaRPr>
          </a:p>
        </p:txBody>
      </p:sp>
      <p:sp>
        <p:nvSpPr>
          <p:cNvPr id="3" name="Rectangle 2"/>
          <p:cNvSpPr/>
          <p:nvPr/>
        </p:nvSpPr>
        <p:spPr>
          <a:xfrm>
            <a:off x="2518348" y="836951"/>
            <a:ext cx="9563723" cy="5632311"/>
          </a:xfrm>
          <a:prstGeom prst="rect">
            <a:avLst/>
          </a:prstGeom>
        </p:spPr>
        <p:txBody>
          <a:bodyPr wrap="square">
            <a:spAutoFit/>
          </a:bodyPr>
          <a:lstStyle/>
          <a:p>
            <a:r>
              <a:rPr lang="en-US" dirty="0">
                <a:latin typeface="Californian FB" panose="0207040306080B030204" pitchFamily="18" charset="0"/>
              </a:rPr>
              <a:t>o	Sheep or goats moving in slaughter channels or moving without official ID must have an owner/hauler statement with group/lot identification. We </a:t>
            </a:r>
            <a:r>
              <a:rPr lang="en-US" dirty="0" smtClean="0">
                <a:latin typeface="Californian FB" panose="0207040306080B030204" pitchFamily="18" charset="0"/>
              </a:rPr>
              <a:t>are working on getting a template posted for producers to use. </a:t>
            </a:r>
            <a:r>
              <a:rPr lang="en-US" dirty="0">
                <a:latin typeface="Californian FB" panose="0207040306080B030204" pitchFamily="18" charset="0"/>
              </a:rPr>
              <a:t>Owners can provide the required information without using our template. The following is what needs to be on an owner/hauler statement:</a:t>
            </a:r>
          </a:p>
          <a:p>
            <a:pPr lvl="2" indent="-457200">
              <a:buFont typeface="Arial" panose="020B0604020202020204" pitchFamily="34" charset="0"/>
              <a:buChar char="•"/>
            </a:pPr>
            <a:r>
              <a:rPr lang="en-US" dirty="0" smtClean="0">
                <a:latin typeface="Californian FB" panose="0207040306080B030204" pitchFamily="18" charset="0"/>
              </a:rPr>
              <a:t>The </a:t>
            </a:r>
            <a:r>
              <a:rPr lang="en-US" dirty="0">
                <a:latin typeface="Californian FB" panose="0207040306080B030204" pitchFamily="18" charset="0"/>
              </a:rPr>
              <a:t>name, address, and phone number of the owner and, if different, the hauler;</a:t>
            </a:r>
          </a:p>
          <a:p>
            <a:pPr lvl="2" indent="-457200">
              <a:buFont typeface="Arial" panose="020B0604020202020204" pitchFamily="34" charset="0"/>
              <a:buChar char="•"/>
            </a:pPr>
            <a:r>
              <a:rPr lang="en-US" dirty="0" smtClean="0">
                <a:latin typeface="Californian FB" panose="0207040306080B030204" pitchFamily="18" charset="0"/>
              </a:rPr>
              <a:t>The </a:t>
            </a:r>
            <a:r>
              <a:rPr lang="en-US" dirty="0">
                <a:latin typeface="Californian FB" panose="0207040306080B030204" pitchFamily="18" charset="0"/>
              </a:rPr>
              <a:t>date the animals were moved;</a:t>
            </a:r>
          </a:p>
          <a:p>
            <a:pPr lvl="2" indent="-457200">
              <a:buFont typeface="Arial" panose="020B0604020202020204" pitchFamily="34" charset="0"/>
              <a:buChar char="•"/>
            </a:pPr>
            <a:r>
              <a:rPr lang="en-US" dirty="0" smtClean="0">
                <a:latin typeface="Californian FB" panose="0207040306080B030204" pitchFamily="18" charset="0"/>
              </a:rPr>
              <a:t>The </a:t>
            </a:r>
            <a:r>
              <a:rPr lang="en-US" dirty="0">
                <a:latin typeface="Californian FB" panose="0207040306080B030204" pitchFamily="18" charset="0"/>
              </a:rPr>
              <a:t>flock identification number or PIN assigned to the flock or premises of the animals; </a:t>
            </a:r>
          </a:p>
          <a:p>
            <a:pPr lvl="2" indent="-457200">
              <a:buFont typeface="Arial" panose="020B0604020202020204" pitchFamily="34" charset="0"/>
              <a:buChar char="•"/>
            </a:pPr>
            <a:r>
              <a:rPr lang="en-US" dirty="0" smtClean="0">
                <a:latin typeface="Californian FB" panose="0207040306080B030204" pitchFamily="18" charset="0"/>
              </a:rPr>
              <a:t>If </a:t>
            </a:r>
            <a:r>
              <a:rPr lang="en-US" dirty="0">
                <a:latin typeface="Californian FB" panose="0207040306080B030204" pitchFamily="18" charset="0"/>
              </a:rPr>
              <a:t>moving individually unidentified animals or other animals required to move with a group/lot identification number, the group/lot identification number and any information required to officially identify the animals; </a:t>
            </a:r>
          </a:p>
          <a:p>
            <a:pPr lvl="2" indent="-457200">
              <a:buFont typeface="Arial" panose="020B0604020202020204" pitchFamily="34" charset="0"/>
              <a:buChar char="•"/>
            </a:pPr>
            <a:r>
              <a:rPr lang="en-US" dirty="0" smtClean="0">
                <a:latin typeface="Californian FB" panose="0207040306080B030204" pitchFamily="18" charset="0"/>
              </a:rPr>
              <a:t>The </a:t>
            </a:r>
            <a:r>
              <a:rPr lang="en-US" dirty="0">
                <a:latin typeface="Californian FB" panose="0207040306080B030204" pitchFamily="18" charset="0"/>
              </a:rPr>
              <a:t>number of animals; </a:t>
            </a:r>
          </a:p>
          <a:p>
            <a:pPr lvl="2" indent="-457200">
              <a:buFont typeface="Arial" panose="020B0604020202020204" pitchFamily="34" charset="0"/>
              <a:buChar char="•"/>
            </a:pPr>
            <a:r>
              <a:rPr lang="en-US" dirty="0" smtClean="0">
                <a:latin typeface="Californian FB" panose="0207040306080B030204" pitchFamily="18" charset="0"/>
              </a:rPr>
              <a:t>The </a:t>
            </a:r>
            <a:r>
              <a:rPr lang="en-US" dirty="0">
                <a:latin typeface="Californian FB" panose="0207040306080B030204" pitchFamily="18" charset="0"/>
              </a:rPr>
              <a:t>species, breed, and class of animals.  If breed is unknown, for sheep the face color and for goats the type (milk, fiber, or meat) must be recorded instead; and</a:t>
            </a:r>
          </a:p>
          <a:p>
            <a:pPr lvl="2" indent="-457200">
              <a:buFont typeface="Arial" panose="020B0604020202020204" pitchFamily="34" charset="0"/>
              <a:buChar char="•"/>
            </a:pPr>
            <a:r>
              <a:rPr lang="en-US" dirty="0" smtClean="0">
                <a:latin typeface="Californian FB" panose="0207040306080B030204" pitchFamily="18" charset="0"/>
              </a:rPr>
              <a:t>The </a:t>
            </a:r>
            <a:r>
              <a:rPr lang="en-US" dirty="0">
                <a:latin typeface="Californian FB" panose="0207040306080B030204" pitchFamily="18" charset="0"/>
              </a:rPr>
              <a:t>name and address of point of origin, if different from the owner’s address, and the destination name and address. </a:t>
            </a:r>
          </a:p>
          <a:p>
            <a:pPr lvl="2" indent="-457200">
              <a:buFont typeface="Arial" panose="020B0604020202020204" pitchFamily="34" charset="0"/>
              <a:buChar char="•"/>
            </a:pPr>
            <a:r>
              <a:rPr lang="en-US" dirty="0" smtClean="0">
                <a:latin typeface="Californian FB" panose="0207040306080B030204" pitchFamily="18" charset="0"/>
              </a:rPr>
              <a:t>For </a:t>
            </a:r>
            <a:r>
              <a:rPr lang="en-US" dirty="0">
                <a:latin typeface="Californian FB" panose="0207040306080B030204" pitchFamily="18" charset="0"/>
              </a:rPr>
              <a:t>animals in slaughter channels the destination must be a slaughter establishment, restricted animal sale, restricted livestock facility, terminal feedlot to which the animals are being moved, or an individual for personnel consumption and must include a statement that the animals are in slaughter channels.</a:t>
            </a:r>
          </a:p>
          <a:p>
            <a:pPr lvl="2" indent="-457200">
              <a:buFont typeface="Arial" panose="020B0604020202020204" pitchFamily="34" charset="0"/>
              <a:buChar char="•"/>
            </a:pPr>
            <a:r>
              <a:rPr lang="en-US" dirty="0" smtClean="0">
                <a:latin typeface="Californian FB" panose="0207040306080B030204" pitchFamily="18" charset="0"/>
              </a:rPr>
              <a:t>Signature </a:t>
            </a:r>
            <a:r>
              <a:rPr lang="en-US" dirty="0">
                <a:latin typeface="Californian FB" panose="0207040306080B030204" pitchFamily="18" charset="0"/>
              </a:rPr>
              <a:t>of owner or hauler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580" y="2458386"/>
            <a:ext cx="2660754" cy="3991131"/>
          </a:xfrm>
          <a:prstGeom prst="rect">
            <a:avLst/>
          </a:prstGeom>
        </p:spPr>
      </p:pic>
    </p:spTree>
    <p:extLst>
      <p:ext uri="{BB962C8B-B14F-4D97-AF65-F5344CB8AC3E}">
        <p14:creationId xmlns:p14="http://schemas.microsoft.com/office/powerpoint/2010/main" val="2090544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482" y="659540"/>
            <a:ext cx="9905998" cy="1009338"/>
          </a:xfrm>
        </p:spPr>
        <p:txBody>
          <a:bodyPr>
            <a:normAutofit fontScale="90000"/>
          </a:bodyPr>
          <a:lstStyle/>
          <a:p>
            <a:r>
              <a:rPr lang="en-US" b="1" dirty="0" smtClean="0"/>
              <a:t>Owner Statement example</a:t>
            </a:r>
            <a:br>
              <a:rPr lang="en-US" b="1" dirty="0" smtClean="0"/>
            </a:br>
            <a:r>
              <a:rPr lang="en-US" b="1" cap="none" dirty="0" smtClean="0"/>
              <a:t>For sheep/goats</a:t>
            </a:r>
            <a:r>
              <a:rPr lang="en-US" b="1" cap="none" dirty="0" smtClean="0">
                <a:effectLst>
                  <a:glow rad="38100">
                    <a:schemeClr val="bg1">
                      <a:lumMod val="65000"/>
                      <a:lumOff val="35000"/>
                      <a:alpha val="40000"/>
                    </a:schemeClr>
                  </a:glow>
                </a:effectLst>
              </a:rPr>
              <a:t> deliver to a market by the owner of the flock of origin (if not delivered by the owner the hauler and flock of origin information would also need to be included):</a:t>
            </a:r>
            <a:r>
              <a:rPr lang="en-US" dirty="0" smtClean="0"/>
              <a:t/>
            </a:r>
            <a:br>
              <a:rPr lang="en-US" dirty="0" smtClean="0"/>
            </a:br>
            <a:endParaRPr lang="en-US" dirty="0"/>
          </a:p>
        </p:txBody>
      </p:sp>
      <p:sp>
        <p:nvSpPr>
          <p:cNvPr id="3" name="Rectangle 2"/>
          <p:cNvSpPr/>
          <p:nvPr/>
        </p:nvSpPr>
        <p:spPr>
          <a:xfrm>
            <a:off x="2637790" y="1932834"/>
            <a:ext cx="5728696" cy="5078313"/>
          </a:xfrm>
          <a:prstGeom prst="rect">
            <a:avLst/>
          </a:prstGeom>
          <a:solidFill>
            <a:schemeClr val="tx1">
              <a:lumMod val="95000"/>
            </a:schemeClr>
          </a:solidFill>
        </p:spPr>
        <p:txBody>
          <a:bodyPr wrap="square">
            <a:spAutoFit/>
          </a:bodyPr>
          <a:lstStyle/>
          <a:p>
            <a:r>
              <a:rPr lang="en-US" dirty="0">
                <a:solidFill>
                  <a:schemeClr val="bg1"/>
                </a:solidFill>
              </a:rPr>
              <a:t>Bob Doe</a:t>
            </a:r>
          </a:p>
          <a:p>
            <a:r>
              <a:rPr lang="en-US" dirty="0">
                <a:solidFill>
                  <a:schemeClr val="bg1"/>
                </a:solidFill>
              </a:rPr>
              <a:t>123 East ST </a:t>
            </a:r>
          </a:p>
          <a:p>
            <a:r>
              <a:rPr lang="en-US" dirty="0">
                <a:solidFill>
                  <a:schemeClr val="bg1"/>
                </a:solidFill>
              </a:rPr>
              <a:t>Wood, MI 12345</a:t>
            </a:r>
          </a:p>
          <a:p>
            <a:r>
              <a:rPr lang="en-US" dirty="0">
                <a:solidFill>
                  <a:schemeClr val="bg1"/>
                </a:solidFill>
              </a:rPr>
              <a:t>876-987-0987</a:t>
            </a:r>
          </a:p>
          <a:p>
            <a:endParaRPr lang="en-US" dirty="0">
              <a:solidFill>
                <a:schemeClr val="bg1"/>
              </a:solidFill>
            </a:endParaRPr>
          </a:p>
          <a:p>
            <a:r>
              <a:rPr lang="en-US" dirty="0">
                <a:solidFill>
                  <a:schemeClr val="bg1"/>
                </a:solidFill>
              </a:rPr>
              <a:t>4-19-19</a:t>
            </a:r>
          </a:p>
          <a:p>
            <a:endParaRPr lang="en-US" dirty="0">
              <a:solidFill>
                <a:schemeClr val="bg1"/>
              </a:solidFill>
            </a:endParaRPr>
          </a:p>
          <a:p>
            <a:r>
              <a:rPr lang="en-US" dirty="0">
                <a:solidFill>
                  <a:schemeClr val="bg1"/>
                </a:solidFill>
              </a:rPr>
              <a:t>MI3187, Lot MI3187-041919-1</a:t>
            </a:r>
          </a:p>
          <a:p>
            <a:endParaRPr lang="en-US" dirty="0">
              <a:solidFill>
                <a:schemeClr val="bg1"/>
              </a:solidFill>
            </a:endParaRPr>
          </a:p>
          <a:p>
            <a:r>
              <a:rPr lang="en-US" dirty="0">
                <a:solidFill>
                  <a:schemeClr val="bg1"/>
                </a:solidFill>
              </a:rPr>
              <a:t>10 Blackface cull ewes, 6 meat nannies</a:t>
            </a:r>
          </a:p>
          <a:p>
            <a:endParaRPr lang="en-US" dirty="0">
              <a:solidFill>
                <a:schemeClr val="bg1"/>
              </a:solidFill>
            </a:endParaRPr>
          </a:p>
          <a:p>
            <a:r>
              <a:rPr lang="en-US" dirty="0">
                <a:solidFill>
                  <a:schemeClr val="bg1"/>
                </a:solidFill>
              </a:rPr>
              <a:t>Happy Valley livestock</a:t>
            </a:r>
          </a:p>
          <a:p>
            <a:r>
              <a:rPr lang="en-US" dirty="0">
                <a:solidFill>
                  <a:schemeClr val="bg1"/>
                </a:solidFill>
              </a:rPr>
              <a:t>4787 Free Ln.</a:t>
            </a:r>
          </a:p>
          <a:p>
            <a:r>
              <a:rPr lang="en-US" dirty="0">
                <a:solidFill>
                  <a:schemeClr val="bg1"/>
                </a:solidFill>
              </a:rPr>
              <a:t>Tree, MI 46678</a:t>
            </a:r>
          </a:p>
          <a:p>
            <a:endParaRPr lang="en-US" dirty="0">
              <a:solidFill>
                <a:schemeClr val="bg1"/>
              </a:solidFill>
            </a:endParaRPr>
          </a:p>
          <a:p>
            <a:r>
              <a:rPr lang="en-US" dirty="0">
                <a:solidFill>
                  <a:schemeClr val="bg1"/>
                </a:solidFill>
              </a:rPr>
              <a:t>These animals are in slaughter channels</a:t>
            </a:r>
          </a:p>
          <a:p>
            <a:endParaRPr lang="en-US" dirty="0">
              <a:solidFill>
                <a:schemeClr val="bg1"/>
              </a:solidFill>
            </a:endParaRPr>
          </a:p>
          <a:p>
            <a:r>
              <a:rPr lang="en-US" dirty="0">
                <a:solidFill>
                  <a:schemeClr val="bg1"/>
                </a:solidFill>
                <a:latin typeface="Brush Script MT" panose="03060802040406070304" pitchFamily="66" charset="0"/>
              </a:rPr>
              <a:t>Bob Doe</a:t>
            </a:r>
          </a:p>
        </p:txBody>
      </p:sp>
    </p:spTree>
    <p:extLst>
      <p:ext uri="{BB962C8B-B14F-4D97-AF65-F5344CB8AC3E}">
        <p14:creationId xmlns:p14="http://schemas.microsoft.com/office/powerpoint/2010/main" val="3974637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452" y="174885"/>
            <a:ext cx="9905998" cy="844446"/>
          </a:xfrm>
        </p:spPr>
        <p:txBody>
          <a:bodyPr>
            <a:normAutofit/>
          </a:bodyPr>
          <a:lstStyle/>
          <a:p>
            <a:pPr algn="ctr"/>
            <a:r>
              <a:rPr lang="en-US" sz="4000" b="1" dirty="0" smtClean="0"/>
              <a:t>Markets</a:t>
            </a:r>
            <a:endParaRPr lang="en-US" sz="4000" b="1" dirty="0"/>
          </a:p>
        </p:txBody>
      </p:sp>
      <p:sp>
        <p:nvSpPr>
          <p:cNvPr id="3" name="Rectangle 2"/>
          <p:cNvSpPr/>
          <p:nvPr/>
        </p:nvSpPr>
        <p:spPr>
          <a:xfrm>
            <a:off x="419726" y="1019331"/>
            <a:ext cx="7060366" cy="5586145"/>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smtClean="0">
                <a:latin typeface="Californian FB" panose="0207040306080B030204" pitchFamily="18" charset="0"/>
              </a:rPr>
              <a:t>Any </a:t>
            </a:r>
            <a:r>
              <a:rPr lang="en-US" dirty="0">
                <a:latin typeface="Californian FB" panose="0207040306080B030204" pitchFamily="18" charset="0"/>
              </a:rPr>
              <a:t>sheep or goat arriving at or leaving a market that doesn’t meet the requirements to move as a breeding animal must be accompanied by an owner/hauler statement provided by the seller and buyer. Markets must keep copies or the information in the statement. Markets may find it more efficient to include the required information on their intake sheets and bills of sale rather than retaining copies of the statements.</a:t>
            </a:r>
          </a:p>
          <a:p>
            <a:pPr marL="285750" indent="-285750">
              <a:spcAft>
                <a:spcPts val="600"/>
              </a:spcAft>
              <a:buFont typeface="Arial" panose="020B0604020202020204" pitchFamily="34" charset="0"/>
              <a:buChar char="•"/>
            </a:pPr>
            <a:r>
              <a:rPr lang="en-US" dirty="0" smtClean="0">
                <a:latin typeface="Californian FB" panose="0207040306080B030204" pitchFamily="18" charset="0"/>
              </a:rPr>
              <a:t>If </a:t>
            </a:r>
            <a:r>
              <a:rPr lang="en-US" dirty="0">
                <a:latin typeface="Californian FB" panose="0207040306080B030204" pitchFamily="18" charset="0"/>
              </a:rPr>
              <a:t>an owner doesn’t provide the statement as required the market is in compliance if they collect and record the required information from the seller/buyer</a:t>
            </a:r>
          </a:p>
          <a:p>
            <a:pPr marL="285750" indent="-285750">
              <a:spcAft>
                <a:spcPts val="600"/>
              </a:spcAft>
              <a:buFont typeface="Arial" panose="020B0604020202020204" pitchFamily="34" charset="0"/>
              <a:buChar char="•"/>
            </a:pPr>
            <a:r>
              <a:rPr lang="en-US" dirty="0" smtClean="0">
                <a:latin typeface="Californian FB" panose="0207040306080B030204" pitchFamily="18" charset="0"/>
              </a:rPr>
              <a:t>Any </a:t>
            </a:r>
            <a:r>
              <a:rPr lang="en-US" dirty="0">
                <a:latin typeface="Californian FB" panose="0207040306080B030204" pitchFamily="18" charset="0"/>
              </a:rPr>
              <a:t>sheep or goat (excluding </a:t>
            </a:r>
            <a:r>
              <a:rPr lang="en-US" dirty="0" err="1">
                <a:latin typeface="Californian FB" panose="0207040306080B030204" pitchFamily="18" charset="0"/>
              </a:rPr>
              <a:t>wethers</a:t>
            </a:r>
            <a:r>
              <a:rPr lang="en-US" dirty="0">
                <a:latin typeface="Californian FB" panose="0207040306080B030204" pitchFamily="18" charset="0"/>
              </a:rPr>
              <a:t> under 18 months of age) arriving at market without official ID must have an owner/hauler statement and if sold unrestricted at any age or at over 18 months of age for slaughter must be officially identified by the market. </a:t>
            </a:r>
            <a:endParaRPr lang="en-US" dirty="0" smtClean="0">
              <a:latin typeface="Californian FB" panose="0207040306080B030204" pitchFamily="18" charset="0"/>
            </a:endParaRPr>
          </a:p>
          <a:p>
            <a:pPr marL="285750" indent="-285750">
              <a:spcAft>
                <a:spcPts val="600"/>
              </a:spcAft>
              <a:buFont typeface="Arial" panose="020B0604020202020204" pitchFamily="34" charset="0"/>
              <a:buChar char="•"/>
            </a:pPr>
            <a:r>
              <a:rPr lang="en-US" dirty="0" smtClean="0">
                <a:latin typeface="Californian FB" panose="0207040306080B030204" pitchFamily="18" charset="0"/>
              </a:rPr>
              <a:t>Slaughter </a:t>
            </a:r>
            <a:r>
              <a:rPr lang="en-US" dirty="0">
                <a:latin typeface="Californian FB" panose="0207040306080B030204" pitchFamily="18" charset="0"/>
              </a:rPr>
              <a:t>lots of animals that are all from the same breeding flock that are over 18 months may move through a slaughter only sale with group lot ID rather than </a:t>
            </a:r>
            <a:r>
              <a:rPr lang="en-US" dirty="0" err="1">
                <a:latin typeface="Californian FB" panose="0207040306080B030204" pitchFamily="18" charset="0"/>
              </a:rPr>
              <a:t>eartags</a:t>
            </a:r>
            <a:r>
              <a:rPr lang="en-US" dirty="0">
                <a:latin typeface="Californian FB" panose="0207040306080B030204" pitchFamily="18" charset="0"/>
              </a:rPr>
              <a:t> if buyer agrees to maintain the lot as group through slaughter; this or back tags are probably the best way to address mature range buck goats moving direct to slaughter.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593" r="7456"/>
          <a:stretch/>
        </p:blipFill>
        <p:spPr>
          <a:xfrm>
            <a:off x="7480092" y="1334125"/>
            <a:ext cx="4373832" cy="4634324"/>
          </a:xfrm>
          <a:prstGeom prst="rect">
            <a:avLst/>
          </a:prstGeom>
        </p:spPr>
      </p:pic>
    </p:spTree>
    <p:extLst>
      <p:ext uri="{BB962C8B-B14F-4D97-AF65-F5344CB8AC3E}">
        <p14:creationId xmlns:p14="http://schemas.microsoft.com/office/powerpoint/2010/main" val="1311990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432" y="234846"/>
            <a:ext cx="9905998" cy="1084289"/>
          </a:xfrm>
        </p:spPr>
        <p:txBody>
          <a:bodyPr>
            <a:normAutofit/>
          </a:bodyPr>
          <a:lstStyle/>
          <a:p>
            <a:pPr algn="ctr"/>
            <a:r>
              <a:rPr lang="en-US" sz="4000" b="1" dirty="0" smtClean="0"/>
              <a:t>Markets cont.</a:t>
            </a:r>
            <a:endParaRPr lang="en-US" sz="4000" dirty="0"/>
          </a:p>
        </p:txBody>
      </p:sp>
      <p:sp>
        <p:nvSpPr>
          <p:cNvPr id="3" name="Rectangle 2"/>
          <p:cNvSpPr/>
          <p:nvPr/>
        </p:nvSpPr>
        <p:spPr>
          <a:xfrm>
            <a:off x="2998033" y="1184224"/>
            <a:ext cx="8859186" cy="5426870"/>
          </a:xfrm>
          <a:prstGeom prst="rect">
            <a:avLst/>
          </a:prstGeom>
        </p:spPr>
        <p:txBody>
          <a:bodyPr wrap="square">
            <a:spAutoFit/>
          </a:bodyPr>
          <a:lstStyle/>
          <a:p>
            <a:pPr marL="1143000" marR="0" lvl="2" indent="-228600">
              <a:lnSpc>
                <a:spcPct val="107000"/>
              </a:lnSpc>
              <a:spcBef>
                <a:spcPts val="0"/>
              </a:spcBef>
              <a:spcAft>
                <a:spcPts val="0"/>
              </a:spcAft>
              <a:buFont typeface="Wingdings" panose="05000000000000000000" pitchFamily="2" charset="2"/>
              <a:buChar char=""/>
            </a:pPr>
            <a:r>
              <a:rPr lang="en-US" dirty="0">
                <a:latin typeface="Californian FB" panose="0207040306080B030204" pitchFamily="18" charset="0"/>
                <a:ea typeface="Calibri" panose="020F0502020204030204" pitchFamily="34" charset="0"/>
                <a:cs typeface="Times New Roman" panose="02020603050405020304" pitchFamily="18" charset="0"/>
              </a:rPr>
              <a:t>Slaughter lots of animals that are from different or the same breeding flock that will be slaughtered at under 18 months may move through a slaughter only sale with group lot ID rather than </a:t>
            </a:r>
            <a:r>
              <a:rPr lang="en-US" dirty="0" err="1">
                <a:latin typeface="Californian FB" panose="0207040306080B030204" pitchFamily="18" charset="0"/>
                <a:ea typeface="Calibri" panose="020F0502020204030204" pitchFamily="34" charset="0"/>
                <a:cs typeface="Times New Roman" panose="02020603050405020304" pitchFamily="18" charset="0"/>
              </a:rPr>
              <a:t>eartags</a:t>
            </a:r>
            <a:r>
              <a:rPr lang="en-US" dirty="0">
                <a:latin typeface="Californian FB" panose="0207040306080B030204" pitchFamily="18" charset="0"/>
                <a:ea typeface="Calibri" panose="020F0502020204030204" pitchFamily="34" charset="0"/>
                <a:cs typeface="Times New Roman" panose="02020603050405020304" pitchFamily="18" charset="0"/>
              </a:rPr>
              <a:t> if buyer provides an owner/hauler statement listing the recognized slaughter establishment, a </a:t>
            </a:r>
            <a:r>
              <a:rPr lang="en-US" dirty="0" smtClean="0">
                <a:latin typeface="Californian FB" panose="0207040306080B030204" pitchFamily="18" charset="0"/>
                <a:ea typeface="Calibri" panose="020F0502020204030204" pitchFamily="34" charset="0"/>
                <a:cs typeface="Times New Roman" panose="02020603050405020304" pitchFamily="18" charset="0"/>
              </a:rPr>
              <a:t>slaughter only sale, an </a:t>
            </a:r>
            <a:r>
              <a:rPr lang="en-US" dirty="0">
                <a:latin typeface="Californian FB" panose="0207040306080B030204" pitchFamily="18" charset="0"/>
                <a:ea typeface="Calibri" panose="020F0502020204030204" pitchFamily="34" charset="0"/>
                <a:cs typeface="Times New Roman" panose="02020603050405020304" pitchFamily="18" charset="0"/>
              </a:rPr>
              <a:t>individual for immediate slaughter for personal use or the terminal feedlot to which the animals will be moved.  </a:t>
            </a:r>
          </a:p>
          <a:p>
            <a:pPr marL="1143000" marR="0" lvl="2" indent="-228600">
              <a:lnSpc>
                <a:spcPct val="107000"/>
              </a:lnSpc>
              <a:spcBef>
                <a:spcPts val="0"/>
              </a:spcBef>
              <a:spcAft>
                <a:spcPts val="0"/>
              </a:spcAft>
              <a:buFont typeface="Wingdings" panose="05000000000000000000" pitchFamily="2" charset="2"/>
              <a:buChar char=""/>
            </a:pPr>
            <a:r>
              <a:rPr lang="en-US" dirty="0">
                <a:latin typeface="Californian FB" panose="0207040306080B030204" pitchFamily="18" charset="0"/>
                <a:ea typeface="Calibri" panose="020F0502020204030204" pitchFamily="34" charset="0"/>
                <a:cs typeface="Times New Roman" panose="02020603050405020304" pitchFamily="18" charset="0"/>
              </a:rPr>
              <a:t>Sheep and goats that are individually officially identified do not require an owner hauler statement unless they don’t meet the requirement to move as breeding animals. For example if they cross a state line without an ICVI because they are moving for slaughter or feeding for slaughter or to a restricted sale they need an owner hauler statement indicating they are in slaughter channels.</a:t>
            </a:r>
          </a:p>
          <a:p>
            <a:pPr marL="1143000" marR="0" lvl="2" indent="-228600">
              <a:lnSpc>
                <a:spcPct val="107000"/>
              </a:lnSpc>
              <a:spcBef>
                <a:spcPts val="0"/>
              </a:spcBef>
              <a:spcAft>
                <a:spcPts val="0"/>
              </a:spcAft>
              <a:buFont typeface="Wingdings" panose="05000000000000000000" pitchFamily="2" charset="2"/>
              <a:buChar char=""/>
            </a:pPr>
            <a:r>
              <a:rPr lang="en-US" dirty="0">
                <a:latin typeface="Californian FB" panose="0207040306080B030204" pitchFamily="18" charset="0"/>
                <a:ea typeface="Calibri" panose="020F0502020204030204" pitchFamily="34" charset="0"/>
                <a:cs typeface="Times New Roman" panose="02020603050405020304" pitchFamily="18" charset="0"/>
              </a:rPr>
              <a:t>Sheep and goats (excluding </a:t>
            </a:r>
            <a:r>
              <a:rPr lang="en-US" dirty="0" err="1">
                <a:latin typeface="Californian FB" panose="0207040306080B030204" pitchFamily="18" charset="0"/>
                <a:ea typeface="Calibri" panose="020F0502020204030204" pitchFamily="34" charset="0"/>
                <a:cs typeface="Times New Roman" panose="02020603050405020304" pitchFamily="18" charset="0"/>
              </a:rPr>
              <a:t>wethers</a:t>
            </a:r>
            <a:r>
              <a:rPr lang="en-US" dirty="0">
                <a:latin typeface="Californian FB" panose="0207040306080B030204" pitchFamily="18" charset="0"/>
                <a:ea typeface="Calibri" panose="020F0502020204030204" pitchFamily="34" charset="0"/>
                <a:cs typeface="Times New Roman" panose="02020603050405020304" pitchFamily="18" charset="0"/>
              </a:rPr>
              <a:t>) not moving with a slaughter animal owner hauler statement that are going out-of-state require an ICVI.</a:t>
            </a:r>
          </a:p>
          <a:p>
            <a:pPr marL="1143000" marR="0" lvl="2" indent="-228600">
              <a:lnSpc>
                <a:spcPct val="107000"/>
              </a:lnSpc>
              <a:spcBef>
                <a:spcPts val="0"/>
              </a:spcBef>
              <a:spcAft>
                <a:spcPts val="800"/>
              </a:spcAft>
              <a:buFont typeface="Wingdings" panose="05000000000000000000" pitchFamily="2" charset="2"/>
              <a:buChar char=""/>
            </a:pPr>
            <a:r>
              <a:rPr lang="en-US" dirty="0">
                <a:latin typeface="Californian FB" panose="0207040306080B030204" pitchFamily="18" charset="0"/>
                <a:ea typeface="Calibri" panose="020F0502020204030204" pitchFamily="34" charset="0"/>
                <a:cs typeface="Times New Roman" panose="02020603050405020304" pitchFamily="18" charset="0"/>
              </a:rPr>
              <a:t>Owners can move non-slaughter sheep/goats from out-of-state without an ICVI or official ID only to a </a:t>
            </a:r>
            <a:r>
              <a:rPr lang="en-US" b="1" dirty="0">
                <a:latin typeface="Californian FB" panose="0207040306080B030204" pitchFamily="18" charset="0"/>
                <a:ea typeface="Calibri" panose="020F0502020204030204" pitchFamily="34" charset="0"/>
                <a:cs typeface="Times New Roman" panose="02020603050405020304" pitchFamily="18" charset="0"/>
              </a:rPr>
              <a:t>federally approved</a:t>
            </a:r>
            <a:r>
              <a:rPr lang="en-US" dirty="0">
                <a:latin typeface="Californian FB" panose="0207040306080B030204" pitchFamily="18" charset="0"/>
                <a:ea typeface="Calibri" panose="020F0502020204030204" pitchFamily="34" charset="0"/>
                <a:cs typeface="Times New Roman" panose="02020603050405020304" pitchFamily="18" charset="0"/>
              </a:rPr>
              <a:t> market (if they don’t have official ID they must have an owner/hauler statement and be tagged by the market). An ICVI and official ID is required to move such animals interstate to a non-federally approved market. </a:t>
            </a:r>
            <a:endParaRPr lang="en-US" dirty="0">
              <a:effectLst/>
              <a:latin typeface="Californian FB" panose="0207040306080B0302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0084"/>
          <a:stretch/>
        </p:blipFill>
        <p:spPr>
          <a:xfrm>
            <a:off x="296392" y="1873770"/>
            <a:ext cx="3516682" cy="3297835"/>
          </a:xfrm>
          <a:prstGeom prst="rect">
            <a:avLst/>
          </a:prstGeom>
        </p:spPr>
      </p:pic>
    </p:spTree>
    <p:extLst>
      <p:ext uri="{BB962C8B-B14F-4D97-AF65-F5344CB8AC3E}">
        <p14:creationId xmlns:p14="http://schemas.microsoft.com/office/powerpoint/2010/main" val="1721090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1432" y="234846"/>
            <a:ext cx="9905998" cy="1084289"/>
          </a:xfrm>
          <a:prstGeom prst="rect">
            <a:avLst/>
          </a:prstGeom>
        </p:spPr>
        <p:txBody>
          <a:bodyP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latin typeface="Californian FB" panose="0207040306080B030204" pitchFamily="18" charset="0"/>
              </a:rPr>
              <a:t>Markets cont.</a:t>
            </a:r>
            <a:endParaRPr lang="en-US" sz="4000" dirty="0">
              <a:latin typeface="Californian FB" panose="0207040306080B030204" pitchFamily="18" charset="0"/>
            </a:endParaRPr>
          </a:p>
        </p:txBody>
      </p:sp>
      <p:sp>
        <p:nvSpPr>
          <p:cNvPr id="3" name="Rectangle 2"/>
          <p:cNvSpPr/>
          <p:nvPr/>
        </p:nvSpPr>
        <p:spPr>
          <a:xfrm>
            <a:off x="-284812" y="934808"/>
            <a:ext cx="11917180" cy="3648691"/>
          </a:xfrm>
          <a:prstGeom prst="rect">
            <a:avLst/>
          </a:prstGeom>
        </p:spPr>
        <p:txBody>
          <a:bodyPr wrap="square">
            <a:spAutoFit/>
          </a:bodyPr>
          <a:lstStyle/>
          <a:p>
            <a:pPr marL="1143000" marR="0" lvl="2" indent="-228600">
              <a:lnSpc>
                <a:spcPct val="107000"/>
              </a:lnSpc>
              <a:spcBef>
                <a:spcPts val="0"/>
              </a:spcBef>
              <a:spcAft>
                <a:spcPts val="0"/>
              </a:spcAft>
              <a:buFont typeface="Wingdings" panose="05000000000000000000" pitchFamily="2" charset="2"/>
              <a:buChar char=""/>
            </a:pPr>
            <a:r>
              <a:rPr lang="en-US" dirty="0">
                <a:latin typeface="Californian FB" panose="0207040306080B030204" pitchFamily="18" charset="0"/>
                <a:ea typeface="Calibri" panose="020F0502020204030204" pitchFamily="34" charset="0"/>
                <a:cs typeface="Times New Roman" panose="02020603050405020304" pitchFamily="18" charset="0"/>
              </a:rPr>
              <a:t>The rule acknowledges a State’s right to limit the types of tags that may be applied by markets and others who don’t own breeding flocks to slaughter only tags as was requested by a state in the comments to the rule. </a:t>
            </a:r>
          </a:p>
          <a:p>
            <a:pPr marL="1143000" marR="0" lvl="2" indent="-228600">
              <a:lnSpc>
                <a:spcPct val="107000"/>
              </a:lnSpc>
              <a:spcBef>
                <a:spcPts val="0"/>
              </a:spcBef>
              <a:spcAft>
                <a:spcPts val="0"/>
              </a:spcAft>
              <a:buFont typeface="Wingdings" panose="05000000000000000000" pitchFamily="2" charset="2"/>
              <a:buChar char=""/>
            </a:pPr>
            <a:r>
              <a:rPr lang="en-US" dirty="0">
                <a:latin typeface="Californian FB" panose="0207040306080B030204" pitchFamily="18" charset="0"/>
                <a:ea typeface="Calibri" panose="020F0502020204030204" pitchFamily="34" charset="0"/>
                <a:cs typeface="Times New Roman" panose="02020603050405020304" pitchFamily="18" charset="0"/>
              </a:rPr>
              <a:t>Markets may only use backtags as official ID for direct to slaughter movements of earless animals and when agreed to by the SAHO and AVIC in a market or compliance agreement mature buck goats determined too dangerous to eartag. Other uses of back tags for direct to slaughter movements may be approved on a case by case basis by AVIC, SAHO and commodity staff were traceability can be maintained. Markets are encourage to continue to use backtags as secondary ID.</a:t>
            </a:r>
          </a:p>
          <a:p>
            <a:pPr marL="1143000" marR="0" lvl="2" indent="-228600">
              <a:lnSpc>
                <a:spcPct val="107000"/>
              </a:lnSpc>
              <a:spcBef>
                <a:spcPts val="0"/>
              </a:spcBef>
              <a:spcAft>
                <a:spcPts val="0"/>
              </a:spcAft>
              <a:buFont typeface="Wingdings" panose="05000000000000000000" pitchFamily="2" charset="2"/>
              <a:buChar char=""/>
            </a:pPr>
            <a:r>
              <a:rPr lang="en-US" dirty="0">
                <a:latin typeface="Californian FB" panose="0207040306080B030204" pitchFamily="18" charset="0"/>
                <a:ea typeface="Calibri" panose="020F0502020204030204" pitchFamily="34" charset="0"/>
                <a:cs typeface="Times New Roman" panose="02020603050405020304" pitchFamily="18" charset="0"/>
              </a:rPr>
              <a:t>Sheep or goats that are only identified with an official tattoo or electronic implanted ID must be </a:t>
            </a:r>
            <a:r>
              <a:rPr lang="en-US" dirty="0" err="1">
                <a:latin typeface="Californian FB" panose="0207040306080B030204" pitchFamily="18" charset="0"/>
                <a:ea typeface="Calibri" panose="020F0502020204030204" pitchFamily="34" charset="0"/>
                <a:cs typeface="Times New Roman" panose="02020603050405020304" pitchFamily="18" charset="0"/>
              </a:rPr>
              <a:t>eartagged</a:t>
            </a:r>
            <a:r>
              <a:rPr lang="en-US" dirty="0">
                <a:latin typeface="Californian FB" panose="0207040306080B030204" pitchFamily="18" charset="0"/>
                <a:ea typeface="Calibri" panose="020F0502020204030204" pitchFamily="34" charset="0"/>
                <a:cs typeface="Times New Roman" panose="02020603050405020304" pitchFamily="18" charset="0"/>
              </a:rPr>
              <a:t> if moved through a market unless it is a special breeding stock sale where the tattoos and EIDs will be documented.</a:t>
            </a:r>
          </a:p>
          <a:p>
            <a:pPr marL="1143000" marR="0" lvl="2" indent="-228600">
              <a:lnSpc>
                <a:spcPct val="107000"/>
              </a:lnSpc>
              <a:spcBef>
                <a:spcPts val="0"/>
              </a:spcBef>
              <a:spcAft>
                <a:spcPts val="800"/>
              </a:spcAft>
              <a:buFont typeface="Wingdings" panose="05000000000000000000" pitchFamily="2" charset="2"/>
              <a:buChar char=""/>
            </a:pPr>
            <a:r>
              <a:rPr lang="en-US" dirty="0">
                <a:latin typeface="Californian FB" panose="0207040306080B030204" pitchFamily="18" charset="0"/>
                <a:ea typeface="Calibri" panose="020F0502020204030204" pitchFamily="34" charset="0"/>
                <a:cs typeface="Times New Roman" panose="02020603050405020304" pitchFamily="18" charset="0"/>
              </a:rPr>
              <a:t>Under the rule VS may require a market to submit tagging records to VS. This will only be use when a compliance issue has been identified or to do a record inspection when onsite inspection is impractical. Burden to the market will be considered when making such requests.</a:t>
            </a:r>
            <a:endParaRPr lang="en-US" dirty="0">
              <a:effectLst/>
              <a:latin typeface="Californian FB" panose="0207040306080B0302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0394" b="21869"/>
          <a:stretch/>
        </p:blipFill>
        <p:spPr>
          <a:xfrm>
            <a:off x="2653259" y="4650586"/>
            <a:ext cx="7045376" cy="1970684"/>
          </a:xfrm>
          <a:prstGeom prst="rect">
            <a:avLst/>
          </a:prstGeom>
        </p:spPr>
      </p:pic>
    </p:spTree>
    <p:extLst>
      <p:ext uri="{BB962C8B-B14F-4D97-AF65-F5344CB8AC3E}">
        <p14:creationId xmlns:p14="http://schemas.microsoft.com/office/powerpoint/2010/main" val="3155187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740" y="810403"/>
            <a:ext cx="4971738" cy="2862322"/>
          </a:xfrm>
          <a:prstGeom prst="rect">
            <a:avLst/>
          </a:prstGeom>
          <a:ln w="50800" cmpd="thinThick">
            <a:solidFill>
              <a:schemeClr val="accent2"/>
            </a:solidFill>
          </a:ln>
        </p:spPr>
        <p:txBody>
          <a:bodyPr wrap="square">
            <a:spAutoFit/>
          </a:bodyPr>
          <a:lstStyle/>
          <a:p>
            <a:r>
              <a:rPr lang="en-US" dirty="0" smtClean="0">
                <a:latin typeface="Californian FB" panose="0207040306080B030204" pitchFamily="18" charset="0"/>
              </a:rPr>
              <a:t>Compliance </a:t>
            </a:r>
            <a:r>
              <a:rPr lang="en-US" dirty="0">
                <a:latin typeface="Californian FB" panose="0207040306080B030204" pitchFamily="18" charset="0"/>
              </a:rPr>
              <a:t>agreements are allowed by the rule, so if a deviation is agreed to with a market, dealer or slaughter plant to enhance animal traceability it must be formalized in a compliance agreement. One of the main purposes of a compliance agreement is to keep a market, dealer or slaughter plant form getting a warning or penalty as a result of an IES investigation where the market, dealer or slaughter plant assisted VS in identifying the violation and the seller or buyer is primarily at fault.</a:t>
            </a:r>
          </a:p>
        </p:txBody>
      </p:sp>
      <p:sp>
        <p:nvSpPr>
          <p:cNvPr id="3" name="TextBox 2"/>
          <p:cNvSpPr txBox="1"/>
          <p:nvPr/>
        </p:nvSpPr>
        <p:spPr>
          <a:xfrm>
            <a:off x="1106238" y="348738"/>
            <a:ext cx="3548742" cy="461665"/>
          </a:xfrm>
          <a:prstGeom prst="rect">
            <a:avLst/>
          </a:prstGeom>
          <a:noFill/>
          <a:ln>
            <a:solidFill>
              <a:schemeClr val="accent2"/>
            </a:solidFill>
          </a:ln>
        </p:spPr>
        <p:txBody>
          <a:bodyPr wrap="square" rtlCol="0">
            <a:spAutoFit/>
          </a:bodyPr>
          <a:lstStyle/>
          <a:p>
            <a:pPr algn="ctr"/>
            <a:r>
              <a:rPr lang="en-US" sz="2400" b="1" dirty="0">
                <a:solidFill>
                  <a:schemeClr val="accent2">
                    <a:lumMod val="20000"/>
                    <a:lumOff val="80000"/>
                  </a:schemeClr>
                </a:solidFill>
                <a:latin typeface="Californian FB" panose="0207040306080B030204" pitchFamily="18" charset="0"/>
              </a:rPr>
              <a:t>Compliance agreements</a:t>
            </a:r>
            <a:endParaRPr lang="en-US" sz="2400" b="1" dirty="0">
              <a:solidFill>
                <a:schemeClr val="accent2">
                  <a:lumMod val="20000"/>
                  <a:lumOff val="80000"/>
                </a:schemeClr>
              </a:solidFill>
            </a:endParaRPr>
          </a:p>
        </p:txBody>
      </p:sp>
      <p:sp>
        <p:nvSpPr>
          <p:cNvPr id="4" name="Rectangle 3"/>
          <p:cNvSpPr/>
          <p:nvPr/>
        </p:nvSpPr>
        <p:spPr>
          <a:xfrm>
            <a:off x="2880609" y="4526276"/>
            <a:ext cx="3868534" cy="1870512"/>
          </a:xfrm>
          <a:prstGeom prst="rect">
            <a:avLst/>
          </a:prstGeom>
          <a:ln w="50800" cmpd="thinThick">
            <a:solidFill>
              <a:srgbClr val="FF0000"/>
            </a:solidFill>
          </a:ln>
        </p:spPr>
        <p:txBody>
          <a:bodyPr wrap="square">
            <a:spAutoFit/>
          </a:bodyPr>
          <a:lstStyle/>
          <a:p>
            <a:pPr marL="0" marR="0" lvl="1">
              <a:lnSpc>
                <a:spcPct val="107000"/>
              </a:lnSpc>
              <a:spcBef>
                <a:spcPts val="0"/>
              </a:spcBef>
              <a:spcAft>
                <a:spcPts val="800"/>
              </a:spcAft>
            </a:pPr>
            <a:r>
              <a:rPr lang="en-US" b="1" dirty="0">
                <a:latin typeface="Californian FB" panose="0207040306080B030204" pitchFamily="18" charset="0"/>
                <a:ea typeface="Calibri" panose="020F0502020204030204" pitchFamily="34" charset="0"/>
                <a:cs typeface="Times New Roman" panose="02020603050405020304" pitchFamily="18" charset="0"/>
              </a:rPr>
              <a:t>Multiple tags:</a:t>
            </a:r>
            <a:r>
              <a:rPr lang="en-US" dirty="0">
                <a:latin typeface="Californian FB" panose="0207040306080B030204" pitchFamily="18" charset="0"/>
                <a:ea typeface="Calibri" panose="020F0502020204030204" pitchFamily="34" charset="0"/>
                <a:cs typeface="Times New Roman" panose="02020603050405020304" pitchFamily="18" charset="0"/>
              </a:rPr>
              <a:t> rule limits the number of official tags similar to part 86 that can be applied to an animal (i.e. one RFID, one Flock ID, and one other type of tag if it was applied first unless a pair set was used with the same ID number)</a:t>
            </a:r>
            <a:endParaRPr lang="en-US" dirty="0">
              <a:effectLst/>
              <a:latin typeface="Californian FB" panose="0207040306080B030204" pitchFamily="18" charset="0"/>
              <a:ea typeface="Calibri" panose="020F0502020204030204" pitchFamily="34" charset="0"/>
              <a:cs typeface="Times New Roman" panose="02020603050405020304" pitchFamily="18" charset="0"/>
            </a:endParaRPr>
          </a:p>
        </p:txBody>
      </p:sp>
      <p:sp>
        <p:nvSpPr>
          <p:cNvPr id="5" name="TextBox 4"/>
          <p:cNvSpPr txBox="1"/>
          <p:nvPr/>
        </p:nvSpPr>
        <p:spPr>
          <a:xfrm>
            <a:off x="3040505" y="4069080"/>
            <a:ext cx="3548742" cy="461665"/>
          </a:xfrm>
          <a:prstGeom prst="rect">
            <a:avLst/>
          </a:prstGeom>
          <a:noFill/>
          <a:ln>
            <a:solidFill>
              <a:srgbClr val="FF0000"/>
            </a:solidFill>
          </a:ln>
        </p:spPr>
        <p:txBody>
          <a:bodyPr wrap="square" rtlCol="0">
            <a:spAutoFit/>
          </a:bodyPr>
          <a:lstStyle/>
          <a:p>
            <a:pPr algn="ctr"/>
            <a:r>
              <a:rPr lang="en-US" sz="2400" b="1" dirty="0" smtClean="0">
                <a:solidFill>
                  <a:srgbClr val="FFEBEB"/>
                </a:solidFill>
                <a:latin typeface="Californian FB" panose="0207040306080B030204" pitchFamily="18" charset="0"/>
              </a:rPr>
              <a:t>Multiple tags</a:t>
            </a:r>
            <a:endParaRPr lang="en-US" sz="2400" b="1" dirty="0">
              <a:solidFill>
                <a:srgbClr val="FFEBEB"/>
              </a:solidFill>
            </a:endParaRPr>
          </a:p>
        </p:txBody>
      </p:sp>
      <p:sp>
        <p:nvSpPr>
          <p:cNvPr id="6" name="Rectangle 5"/>
          <p:cNvSpPr/>
          <p:nvPr/>
        </p:nvSpPr>
        <p:spPr>
          <a:xfrm>
            <a:off x="5747657" y="660009"/>
            <a:ext cx="6096000" cy="2155077"/>
          </a:xfrm>
          <a:prstGeom prst="rect">
            <a:avLst/>
          </a:prstGeom>
          <a:ln w="50800" cmpd="thinThick">
            <a:solidFill>
              <a:srgbClr val="FFFF00"/>
            </a:solidFill>
          </a:ln>
        </p:spPr>
        <p:txBody>
          <a:bodyPr>
            <a:spAutoFit/>
          </a:bodyPr>
          <a:lstStyle/>
          <a:p>
            <a:pPr marL="0" marR="0" lvl="1">
              <a:lnSpc>
                <a:spcPct val="107000"/>
              </a:lnSpc>
              <a:spcBef>
                <a:spcPts val="0"/>
              </a:spcBef>
              <a:spcAft>
                <a:spcPts val="800"/>
              </a:spcAft>
            </a:pPr>
            <a:r>
              <a:rPr lang="en-US" b="1" dirty="0">
                <a:latin typeface="Californian FB" panose="0207040306080B030204" pitchFamily="18" charset="0"/>
                <a:ea typeface="Calibri" panose="020F0502020204030204" pitchFamily="34" charset="0"/>
                <a:cs typeface="Times New Roman" panose="02020603050405020304" pitchFamily="18" charset="0"/>
              </a:rPr>
              <a:t>Backtag use</a:t>
            </a:r>
            <a:r>
              <a:rPr lang="en-US" dirty="0">
                <a:latin typeface="Californian FB" panose="0207040306080B030204" pitchFamily="18" charset="0"/>
                <a:ea typeface="Calibri" panose="020F0502020204030204" pitchFamily="34" charset="0"/>
                <a:cs typeface="Times New Roman" panose="02020603050405020304" pitchFamily="18" charset="0"/>
              </a:rPr>
              <a:t> as the only official ID has been further limited to </a:t>
            </a:r>
            <a:r>
              <a:rPr lang="en-US" u="sng" dirty="0">
                <a:latin typeface="Californian FB" panose="0207040306080B030204" pitchFamily="18" charset="0"/>
                <a:ea typeface="Calibri" panose="020F0502020204030204" pitchFamily="34" charset="0"/>
                <a:cs typeface="Times New Roman" panose="02020603050405020304" pitchFamily="18" charset="0"/>
              </a:rPr>
              <a:t>direct</a:t>
            </a:r>
            <a:r>
              <a:rPr lang="en-US" dirty="0">
                <a:latin typeface="Californian FB" panose="0207040306080B030204" pitchFamily="18" charset="0"/>
                <a:ea typeface="Calibri" panose="020F0502020204030204" pitchFamily="34" charset="0"/>
                <a:cs typeface="Times New Roman" panose="02020603050405020304" pitchFamily="18" charset="0"/>
              </a:rPr>
              <a:t> to slaughter only for earless animals and when agreed to by the SAHO and AVIC in a market or compliance agreement mature buck goats determined too dangerous to eartag. For some markets it may also be desirable to develop a sole source group lot system with markets handling rank slaughter buck goats to address safety concerns NSEPS pg. 54.</a:t>
            </a:r>
            <a:endParaRPr lang="en-US" dirty="0">
              <a:effectLst/>
              <a:latin typeface="Californian FB" panose="0207040306080B0302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7021286" y="198344"/>
            <a:ext cx="3548742" cy="461665"/>
          </a:xfrm>
          <a:prstGeom prst="rect">
            <a:avLst/>
          </a:prstGeom>
          <a:noFill/>
          <a:ln>
            <a:solidFill>
              <a:srgbClr val="FFFF00"/>
            </a:solidFill>
          </a:ln>
        </p:spPr>
        <p:txBody>
          <a:bodyPr wrap="square" rtlCol="0">
            <a:spAutoFit/>
          </a:bodyPr>
          <a:lstStyle/>
          <a:p>
            <a:pPr algn="ctr"/>
            <a:r>
              <a:rPr lang="en-US" sz="2400" b="1" dirty="0" smtClean="0">
                <a:solidFill>
                  <a:srgbClr val="FFFFCC"/>
                </a:solidFill>
                <a:latin typeface="Californian FB" panose="0207040306080B030204" pitchFamily="18" charset="0"/>
              </a:rPr>
              <a:t>Backtags</a:t>
            </a:r>
            <a:endParaRPr lang="en-US" sz="2400" b="1" dirty="0">
              <a:solidFill>
                <a:srgbClr val="FFFFCC"/>
              </a:solidFill>
            </a:endParaRPr>
          </a:p>
        </p:txBody>
      </p:sp>
      <p:sp>
        <p:nvSpPr>
          <p:cNvPr id="9" name="Rectangle 8"/>
          <p:cNvSpPr/>
          <p:nvPr/>
        </p:nvSpPr>
        <p:spPr>
          <a:xfrm>
            <a:off x="7881257" y="4069080"/>
            <a:ext cx="3570514" cy="1477328"/>
          </a:xfrm>
          <a:prstGeom prst="rect">
            <a:avLst/>
          </a:prstGeom>
          <a:ln w="50800" cmpd="thinThick">
            <a:solidFill>
              <a:schemeClr val="accent4"/>
            </a:solidFill>
          </a:ln>
        </p:spPr>
        <p:txBody>
          <a:bodyPr wrap="square">
            <a:spAutoFit/>
          </a:bodyPr>
          <a:lstStyle/>
          <a:p>
            <a:r>
              <a:rPr lang="en-US" dirty="0" smtClean="0">
                <a:latin typeface="Californian FB" panose="0207040306080B030204" pitchFamily="18" charset="0"/>
              </a:rPr>
              <a:t>Tattoo </a:t>
            </a:r>
            <a:r>
              <a:rPr lang="en-US" dirty="0">
                <a:latin typeface="Californian FB" panose="0207040306080B030204" pitchFamily="18" charset="0"/>
              </a:rPr>
              <a:t>or EID use as official ID. Changed to require a tag for movements to slaughter or through a livestock market without transfer of registration papers. </a:t>
            </a:r>
          </a:p>
        </p:txBody>
      </p:sp>
      <p:sp>
        <p:nvSpPr>
          <p:cNvPr id="10" name="TextBox 9"/>
          <p:cNvSpPr txBox="1"/>
          <p:nvPr/>
        </p:nvSpPr>
        <p:spPr>
          <a:xfrm>
            <a:off x="8322128" y="3238083"/>
            <a:ext cx="2688771" cy="830997"/>
          </a:xfrm>
          <a:prstGeom prst="rect">
            <a:avLst/>
          </a:prstGeom>
          <a:noFill/>
          <a:ln>
            <a:solidFill>
              <a:schemeClr val="accent4"/>
            </a:solidFill>
          </a:ln>
        </p:spPr>
        <p:txBody>
          <a:bodyPr wrap="square" rtlCol="0">
            <a:spAutoFit/>
          </a:bodyPr>
          <a:lstStyle/>
          <a:p>
            <a:pPr algn="ctr"/>
            <a:r>
              <a:rPr lang="en-US" sz="2400" b="1" dirty="0" smtClean="0">
                <a:solidFill>
                  <a:schemeClr val="accent4">
                    <a:lumMod val="20000"/>
                    <a:lumOff val="80000"/>
                  </a:schemeClr>
                </a:solidFill>
                <a:latin typeface="Californian FB" panose="0207040306080B030204" pitchFamily="18" charset="0"/>
              </a:rPr>
              <a:t>Tattoo or EID use as official ID</a:t>
            </a:r>
            <a:endParaRPr lang="en-US" sz="2400" b="1" dirty="0">
              <a:solidFill>
                <a:schemeClr val="accent4">
                  <a:lumMod val="20000"/>
                  <a:lumOff val="80000"/>
                </a:schemeClr>
              </a:solidFill>
            </a:endParaRPr>
          </a:p>
        </p:txBody>
      </p:sp>
    </p:spTree>
    <p:extLst>
      <p:ext uri="{BB962C8B-B14F-4D97-AF65-F5344CB8AC3E}">
        <p14:creationId xmlns:p14="http://schemas.microsoft.com/office/powerpoint/2010/main" val="9028579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1AFF97-5C3A-4CFE-994C-EDC7533A8AAE}">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6186ACD-306E-402F-AB85-E7021180BB91}">
  <ds:schemaRefs>
    <ds:schemaRef ds:uri="http://schemas.microsoft.com/sharepoint/v3/contenttype/forms"/>
  </ds:schemaRefs>
</ds:datastoreItem>
</file>

<file path=customXml/itemProps3.xml><?xml version="1.0" encoding="utf-8"?>
<ds:datastoreItem xmlns:ds="http://schemas.openxmlformats.org/officeDocument/2006/customXml" ds:itemID="{105CF702-8CCF-47C6-8FAF-E79B8512F7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TM03457485[[fn=Mesh]]</Template>
  <TotalTime>1484</TotalTime>
  <Words>1142</Words>
  <Application>Microsoft Office PowerPoint</Application>
  <PresentationFormat>Widescreen</PresentationFormat>
  <Paragraphs>64</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Brush Script MT</vt:lpstr>
      <vt:lpstr>Calibri</vt:lpstr>
      <vt:lpstr>Californian FB</vt:lpstr>
      <vt:lpstr>Century Gothic</vt:lpstr>
      <vt:lpstr>Times New Roman</vt:lpstr>
      <vt:lpstr>Wingdings</vt:lpstr>
      <vt:lpstr>Mesh</vt:lpstr>
      <vt:lpstr>Scrapie Final rule &amp; revised NSEP Standards</vt:lpstr>
      <vt:lpstr>This is a summary. The rule and program standards should be referred to for full context.</vt:lpstr>
      <vt:lpstr>General ID and movement</vt:lpstr>
      <vt:lpstr>PowerPoint Presentation</vt:lpstr>
      <vt:lpstr>Owner Statement example For sheep/goats deliver to a market by the owner of the flock of origin (if not delivered by the owner the hauler and flock of origin information would also need to be included): </vt:lpstr>
      <vt:lpstr>Markets</vt:lpstr>
      <vt:lpstr>Markets cont.</vt:lpstr>
      <vt:lpstr>PowerPoint Presentation</vt:lpstr>
      <vt:lpstr>PowerPoint Presentation</vt:lpstr>
      <vt:lpstr>PowerPoint Presentation</vt:lpstr>
    </vt:vector>
  </TitlesOfParts>
  <Company>USDA APHIS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Scrapie Final rule &amp; revised NSEP Standards</dc:title>
  <dc:creator>Jackson, Heather L - APHIS</dc:creator>
  <cp:lastModifiedBy>Donna Hodge</cp:lastModifiedBy>
  <cp:revision>12</cp:revision>
  <dcterms:created xsi:type="dcterms:W3CDTF">2019-04-08T16:08:47Z</dcterms:created>
  <dcterms:modified xsi:type="dcterms:W3CDTF">2019-04-15T19:56:55Z</dcterms:modified>
</cp:coreProperties>
</file>